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364" r:id="rId3"/>
    <p:sldId id="366" r:id="rId4"/>
    <p:sldId id="365" r:id="rId5"/>
    <p:sldId id="370" r:id="rId6"/>
    <p:sldId id="299" r:id="rId7"/>
    <p:sldId id="302" r:id="rId8"/>
    <p:sldId id="304" r:id="rId9"/>
    <p:sldId id="305" r:id="rId10"/>
    <p:sldId id="306" r:id="rId11"/>
    <p:sldId id="368" r:id="rId12"/>
    <p:sldId id="286" r:id="rId13"/>
    <p:sldId id="301" r:id="rId14"/>
    <p:sldId id="287" r:id="rId15"/>
    <p:sldId id="290" r:id="rId16"/>
    <p:sldId id="291" r:id="rId17"/>
    <p:sldId id="292" r:id="rId18"/>
    <p:sldId id="293" r:id="rId19"/>
    <p:sldId id="294" r:id="rId20"/>
    <p:sldId id="289" r:id="rId21"/>
    <p:sldId id="311" r:id="rId22"/>
  </p:sldIdLst>
  <p:sldSz cx="12192000" cy="6858000"/>
  <p:notesSz cx="4870450" cy="7104063"/>
  <p:defaultTextStyle>
    <a:defPPr>
      <a:defRPr lang="en-US"/>
    </a:defPPr>
    <a:lvl1pPr marL="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 Al-Anshor" initials="AA" lastIdx="2" clrIdx="0">
    <p:extLst>
      <p:ext uri="{19B8F6BF-5375-455C-9EA6-DF929625EA0E}">
        <p15:presenceInfo xmlns:p15="http://schemas.microsoft.com/office/powerpoint/2012/main" userId="e2b974363b065e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A2D"/>
    <a:srgbClr val="ECEDEE"/>
    <a:srgbClr val="4A7EBB"/>
    <a:srgbClr val="109A8D"/>
    <a:srgbClr val="2767D2"/>
    <a:srgbClr val="000000"/>
    <a:srgbClr val="F2F2F2"/>
    <a:srgbClr val="F4C336"/>
    <a:srgbClr val="0C7268"/>
    <a:srgbClr val="EE4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CCB936-EFB9-6D93-C1B7-4FB7C0D9D5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1097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34186-986C-C614-1EBB-018EE25EB3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759075" y="0"/>
            <a:ext cx="21097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E9222-87DD-4C65-815B-81E70E1C0AD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DE5CA-70FD-DFED-276E-DD51989F65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8463"/>
            <a:ext cx="2109788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2993A-4D94-3D73-D985-7334FF212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759075" y="6748463"/>
            <a:ext cx="2109788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02EC-54CE-45F1-8A8C-6DF4F531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097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759075" y="0"/>
            <a:ext cx="21097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B672B-F64D-4666-A1ED-10B2020B1A5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213" y="887413"/>
            <a:ext cx="42640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7363" y="3419475"/>
            <a:ext cx="3895725" cy="279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8463"/>
            <a:ext cx="2109788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759075" y="6748463"/>
            <a:ext cx="2109788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B7B5-0FE8-4D33-B964-45314FB1B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1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4720387" y="2461422"/>
            <a:ext cx="0" cy="1905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" y="-17926"/>
            <a:ext cx="12192000" cy="2209800"/>
          </a:xfrm>
          <a:prstGeom prst="rect">
            <a:avLst/>
          </a:prstGeom>
          <a:solidFill>
            <a:srgbClr val="109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12" name="Rectangle 11"/>
          <p:cNvSpPr/>
          <p:nvPr userDrawn="1"/>
        </p:nvSpPr>
        <p:spPr>
          <a:xfrm>
            <a:off x="2" y="4853357"/>
            <a:ext cx="12192000" cy="2004646"/>
          </a:xfrm>
          <a:prstGeom prst="rect">
            <a:avLst/>
          </a:prstGeom>
          <a:solidFill>
            <a:srgbClr val="109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775498" y="2544769"/>
            <a:ext cx="1523999" cy="173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141279" y="2901953"/>
            <a:ext cx="3657924" cy="480131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Click to edit Master text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141283" y="3390326"/>
            <a:ext cx="2672911" cy="369332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Click to edit Master text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5141283" y="3767901"/>
            <a:ext cx="2672911" cy="369332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Click to edit Master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35AF3F-90DA-6522-489D-D35AFB50D05D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26353F-06F5-B0A9-DFF5-7FDA29B768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BB3D82-3D01-95B6-0940-AC060031C4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88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358AE-58E3-AFC2-2E41-6E510F9F0A4E}"/>
              </a:ext>
            </a:extLst>
          </p:cNvPr>
          <p:cNvSpPr/>
          <p:nvPr userDrawn="1"/>
        </p:nvSpPr>
        <p:spPr>
          <a:xfrm>
            <a:off x="2" y="-17925"/>
            <a:ext cx="12192000" cy="648000"/>
          </a:xfrm>
          <a:prstGeom prst="rect">
            <a:avLst/>
          </a:prstGeom>
          <a:solidFill>
            <a:srgbClr val="109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79F661-0F19-9F95-469A-412F4DBBE44F}"/>
              </a:ext>
            </a:extLst>
          </p:cNvPr>
          <p:cNvGrpSpPr/>
          <p:nvPr userDrawn="1"/>
        </p:nvGrpSpPr>
        <p:grpSpPr>
          <a:xfrm>
            <a:off x="2" y="-9834"/>
            <a:ext cx="12192000" cy="162426"/>
            <a:chOff x="0" y="-9834"/>
            <a:chExt cx="12192000" cy="162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BA62A1-D92F-50A9-D4FE-FA86F493F9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043DC9-8286-40DF-6ECE-20FBBE9CC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90B21F-0F54-9413-56E7-789C8E2303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8688" y="213507"/>
            <a:ext cx="11727542" cy="27998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84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358AE-58E3-AFC2-2E41-6E510F9F0A4E}"/>
              </a:ext>
            </a:extLst>
          </p:cNvPr>
          <p:cNvSpPr/>
          <p:nvPr userDrawn="1"/>
        </p:nvSpPr>
        <p:spPr>
          <a:xfrm>
            <a:off x="2" y="-17925"/>
            <a:ext cx="12192000" cy="648000"/>
          </a:xfrm>
          <a:prstGeom prst="rect">
            <a:avLst/>
          </a:prstGeom>
          <a:solidFill>
            <a:srgbClr val="F4C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79F661-0F19-9F95-469A-412F4DBBE44F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BA62A1-D92F-50A9-D4FE-FA86F493F9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043DC9-8286-40DF-6ECE-20FBBE9CC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C766CC1-9A3A-2E22-334C-3082F8995C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8686" y="213507"/>
            <a:ext cx="11727544" cy="27998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69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358AE-58E3-AFC2-2E41-6E510F9F0A4E}"/>
              </a:ext>
            </a:extLst>
          </p:cNvPr>
          <p:cNvSpPr/>
          <p:nvPr userDrawn="1"/>
        </p:nvSpPr>
        <p:spPr>
          <a:xfrm>
            <a:off x="2" y="-17925"/>
            <a:ext cx="12192000" cy="648000"/>
          </a:xfrm>
          <a:prstGeom prst="rect">
            <a:avLst/>
          </a:prstGeom>
          <a:solidFill>
            <a:srgbClr val="E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79F661-0F19-9F95-469A-412F4DBBE44F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BA62A1-D92F-50A9-D4FE-FA86F493F9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043DC9-8286-40DF-6ECE-20FBBE9CC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46D0670B-A559-FE09-D589-E4E346E5DB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8686" y="213507"/>
            <a:ext cx="11727544" cy="27998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47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358AE-58E3-AFC2-2E41-6E510F9F0A4E}"/>
              </a:ext>
            </a:extLst>
          </p:cNvPr>
          <p:cNvSpPr/>
          <p:nvPr userDrawn="1"/>
        </p:nvSpPr>
        <p:spPr>
          <a:xfrm>
            <a:off x="2" y="-17925"/>
            <a:ext cx="12192000" cy="648000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79F661-0F19-9F95-469A-412F4DBBE44F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BA62A1-D92F-50A9-D4FE-FA86F493F9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043DC9-8286-40DF-6ECE-20FBBE9CC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93F6628-06D3-576D-B447-0AC0082B60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8686" y="213507"/>
            <a:ext cx="11727544" cy="27998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0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0" indent="0">
              <a:buNone/>
              <a:defRPr sz="2000" b="1"/>
            </a:lvl2pPr>
            <a:lvl3pPr marL="914577" indent="0">
              <a:buNone/>
              <a:defRPr sz="1800" b="1"/>
            </a:lvl3pPr>
            <a:lvl4pPr marL="1371867" indent="0">
              <a:buNone/>
              <a:defRPr sz="1600" b="1"/>
            </a:lvl4pPr>
            <a:lvl5pPr marL="1829156" indent="0">
              <a:buNone/>
              <a:defRPr sz="1600" b="1"/>
            </a:lvl5pPr>
            <a:lvl6pPr marL="2286446" indent="0">
              <a:buNone/>
              <a:defRPr sz="1600" b="1"/>
            </a:lvl6pPr>
            <a:lvl7pPr marL="2743732" indent="0">
              <a:buNone/>
              <a:defRPr sz="1600" b="1"/>
            </a:lvl7pPr>
            <a:lvl8pPr marL="3201023" indent="0">
              <a:buNone/>
              <a:defRPr sz="1600" b="1"/>
            </a:lvl8pPr>
            <a:lvl9pPr marL="36583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2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0" indent="0">
              <a:buNone/>
              <a:defRPr sz="2000" b="1"/>
            </a:lvl2pPr>
            <a:lvl3pPr marL="914577" indent="0">
              <a:buNone/>
              <a:defRPr sz="1800" b="1"/>
            </a:lvl3pPr>
            <a:lvl4pPr marL="1371867" indent="0">
              <a:buNone/>
              <a:defRPr sz="1600" b="1"/>
            </a:lvl4pPr>
            <a:lvl5pPr marL="1829156" indent="0">
              <a:buNone/>
              <a:defRPr sz="1600" b="1"/>
            </a:lvl5pPr>
            <a:lvl6pPr marL="2286446" indent="0">
              <a:buNone/>
              <a:defRPr sz="1600" b="1"/>
            </a:lvl6pPr>
            <a:lvl7pPr marL="2743732" indent="0">
              <a:buNone/>
              <a:defRPr sz="1600" b="1"/>
            </a:lvl7pPr>
            <a:lvl8pPr marL="3201023" indent="0">
              <a:buNone/>
              <a:defRPr sz="1600" b="1"/>
            </a:lvl8pPr>
            <a:lvl9pPr marL="36583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8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987425"/>
            <a:ext cx="617219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90" indent="0">
              <a:buNone/>
              <a:defRPr sz="1400"/>
            </a:lvl2pPr>
            <a:lvl3pPr marL="914577" indent="0">
              <a:buNone/>
              <a:defRPr sz="1200"/>
            </a:lvl3pPr>
            <a:lvl4pPr marL="1371867" indent="0">
              <a:buNone/>
              <a:defRPr sz="1000"/>
            </a:lvl4pPr>
            <a:lvl5pPr marL="1829156" indent="0">
              <a:buNone/>
              <a:defRPr sz="1000"/>
            </a:lvl5pPr>
            <a:lvl6pPr marL="2286446" indent="0">
              <a:buNone/>
              <a:defRPr sz="1000"/>
            </a:lvl6pPr>
            <a:lvl7pPr marL="2743732" indent="0">
              <a:buNone/>
              <a:defRPr sz="1000"/>
            </a:lvl7pPr>
            <a:lvl8pPr marL="3201023" indent="0">
              <a:buNone/>
              <a:defRPr sz="1000"/>
            </a:lvl8pPr>
            <a:lvl9pPr marL="365831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1" y="987425"/>
            <a:ext cx="617219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7290" indent="0">
              <a:buNone/>
              <a:defRPr sz="2800"/>
            </a:lvl2pPr>
            <a:lvl3pPr marL="914577" indent="0">
              <a:buNone/>
              <a:defRPr sz="2400"/>
            </a:lvl3pPr>
            <a:lvl4pPr marL="1371867" indent="0">
              <a:buNone/>
              <a:defRPr sz="2000"/>
            </a:lvl4pPr>
            <a:lvl5pPr marL="1829156" indent="0">
              <a:buNone/>
              <a:defRPr sz="2000"/>
            </a:lvl5pPr>
            <a:lvl6pPr marL="2286446" indent="0">
              <a:buNone/>
              <a:defRPr sz="2000"/>
            </a:lvl6pPr>
            <a:lvl7pPr marL="2743732" indent="0">
              <a:buNone/>
              <a:defRPr sz="2000"/>
            </a:lvl7pPr>
            <a:lvl8pPr marL="3201023" indent="0">
              <a:buNone/>
              <a:defRPr sz="2000"/>
            </a:lvl8pPr>
            <a:lvl9pPr marL="36583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90" indent="0">
              <a:buNone/>
              <a:defRPr sz="1400"/>
            </a:lvl2pPr>
            <a:lvl3pPr marL="914577" indent="0">
              <a:buNone/>
              <a:defRPr sz="1200"/>
            </a:lvl3pPr>
            <a:lvl4pPr marL="1371867" indent="0">
              <a:buNone/>
              <a:defRPr sz="1000"/>
            </a:lvl4pPr>
            <a:lvl5pPr marL="1829156" indent="0">
              <a:buNone/>
              <a:defRPr sz="1000"/>
            </a:lvl5pPr>
            <a:lvl6pPr marL="2286446" indent="0">
              <a:buNone/>
              <a:defRPr sz="1000"/>
            </a:lvl6pPr>
            <a:lvl7pPr marL="2743732" indent="0">
              <a:buNone/>
              <a:defRPr sz="1000"/>
            </a:lvl7pPr>
            <a:lvl8pPr marL="3201023" indent="0">
              <a:buNone/>
              <a:defRPr sz="1000"/>
            </a:lvl8pPr>
            <a:lvl9pPr marL="365831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9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72399" y="1447270"/>
            <a:ext cx="1117182" cy="1295930"/>
            <a:chOff x="3848743" y="3156204"/>
            <a:chExt cx="911772" cy="1057656"/>
          </a:xfrm>
        </p:grpSpPr>
        <p:sp>
          <p:nvSpPr>
            <p:cNvPr id="12" name="Hexagon 11"/>
            <p:cNvSpPr/>
            <p:nvPr/>
          </p:nvSpPr>
          <p:spPr>
            <a:xfrm rot="5400000">
              <a:off x="3775801" y="3229146"/>
              <a:ext cx="1057656" cy="911772"/>
            </a:xfrm>
            <a:prstGeom prst="hexagon">
              <a:avLst/>
            </a:prstGeom>
            <a:solidFill>
              <a:srgbClr val="FFC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sp>
          <p:nvSpPr>
            <p:cNvPr id="13" name="Hexagon 11"/>
            <p:cNvSpPr/>
            <p:nvPr/>
          </p:nvSpPr>
          <p:spPr>
            <a:xfrm rot="5400000">
              <a:off x="4003744" y="3457089"/>
              <a:ext cx="1057656" cy="455886"/>
            </a:xfrm>
            <a:custGeom>
              <a:avLst/>
              <a:gdLst>
                <a:gd name="connsiteX0" fmla="*/ 0 w 1057656"/>
                <a:gd name="connsiteY0" fmla="*/ 455886 h 911772"/>
                <a:gd name="connsiteX1" fmla="*/ 227943 w 1057656"/>
                <a:gd name="connsiteY1" fmla="*/ 0 h 911772"/>
                <a:gd name="connsiteX2" fmla="*/ 829713 w 1057656"/>
                <a:gd name="connsiteY2" fmla="*/ 0 h 911772"/>
                <a:gd name="connsiteX3" fmla="*/ 1057656 w 1057656"/>
                <a:gd name="connsiteY3" fmla="*/ 455886 h 911772"/>
                <a:gd name="connsiteX4" fmla="*/ 829713 w 1057656"/>
                <a:gd name="connsiteY4" fmla="*/ 911772 h 911772"/>
                <a:gd name="connsiteX5" fmla="*/ 227943 w 1057656"/>
                <a:gd name="connsiteY5" fmla="*/ 911772 h 911772"/>
                <a:gd name="connsiteX6" fmla="*/ 0 w 1057656"/>
                <a:gd name="connsiteY6" fmla="*/ 455886 h 911772"/>
                <a:gd name="connsiteX0" fmla="*/ 0 w 1057656"/>
                <a:gd name="connsiteY0" fmla="*/ 455886 h 911772"/>
                <a:gd name="connsiteX1" fmla="*/ 227943 w 1057656"/>
                <a:gd name="connsiteY1" fmla="*/ 0 h 911772"/>
                <a:gd name="connsiteX2" fmla="*/ 829713 w 1057656"/>
                <a:gd name="connsiteY2" fmla="*/ 0 h 911772"/>
                <a:gd name="connsiteX3" fmla="*/ 1057656 w 1057656"/>
                <a:gd name="connsiteY3" fmla="*/ 455886 h 911772"/>
                <a:gd name="connsiteX4" fmla="*/ 227943 w 1057656"/>
                <a:gd name="connsiteY4" fmla="*/ 911772 h 911772"/>
                <a:gd name="connsiteX5" fmla="*/ 0 w 1057656"/>
                <a:gd name="connsiteY5" fmla="*/ 455886 h 911772"/>
                <a:gd name="connsiteX0" fmla="*/ 0 w 1057656"/>
                <a:gd name="connsiteY0" fmla="*/ 455886 h 455886"/>
                <a:gd name="connsiteX1" fmla="*/ 227943 w 1057656"/>
                <a:gd name="connsiteY1" fmla="*/ 0 h 455886"/>
                <a:gd name="connsiteX2" fmla="*/ 829713 w 1057656"/>
                <a:gd name="connsiteY2" fmla="*/ 0 h 455886"/>
                <a:gd name="connsiteX3" fmla="*/ 1057656 w 1057656"/>
                <a:gd name="connsiteY3" fmla="*/ 455886 h 455886"/>
                <a:gd name="connsiteX4" fmla="*/ 0 w 1057656"/>
                <a:gd name="connsiteY4" fmla="*/ 455886 h 45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56" h="455886">
                  <a:moveTo>
                    <a:pt x="0" y="455886"/>
                  </a:moveTo>
                  <a:lnTo>
                    <a:pt x="227943" y="0"/>
                  </a:lnTo>
                  <a:lnTo>
                    <a:pt x="829713" y="0"/>
                  </a:lnTo>
                  <a:lnTo>
                    <a:pt x="1057656" y="455886"/>
                  </a:lnTo>
                  <a:lnTo>
                    <a:pt x="0" y="455886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467142" y="2583370"/>
            <a:ext cx="853965" cy="990599"/>
            <a:chOff x="4041247" y="4191001"/>
            <a:chExt cx="1117181" cy="1295930"/>
          </a:xfrm>
        </p:grpSpPr>
        <p:sp>
          <p:nvSpPr>
            <p:cNvPr id="15" name="Hexagon 14"/>
            <p:cNvSpPr/>
            <p:nvPr/>
          </p:nvSpPr>
          <p:spPr>
            <a:xfrm rot="5400000">
              <a:off x="3951873" y="4280375"/>
              <a:ext cx="1295930" cy="1117181"/>
            </a:xfrm>
            <a:prstGeom prst="hexagon">
              <a:avLst/>
            </a:prstGeom>
            <a:solidFill>
              <a:srgbClr val="ED55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sp>
          <p:nvSpPr>
            <p:cNvPr id="16" name="Hexagon 11"/>
            <p:cNvSpPr/>
            <p:nvPr/>
          </p:nvSpPr>
          <p:spPr>
            <a:xfrm rot="5400000">
              <a:off x="4231168" y="4559670"/>
              <a:ext cx="1295930" cy="558591"/>
            </a:xfrm>
            <a:custGeom>
              <a:avLst/>
              <a:gdLst>
                <a:gd name="connsiteX0" fmla="*/ 0 w 1057656"/>
                <a:gd name="connsiteY0" fmla="*/ 455886 h 911772"/>
                <a:gd name="connsiteX1" fmla="*/ 227943 w 1057656"/>
                <a:gd name="connsiteY1" fmla="*/ 0 h 911772"/>
                <a:gd name="connsiteX2" fmla="*/ 829713 w 1057656"/>
                <a:gd name="connsiteY2" fmla="*/ 0 h 911772"/>
                <a:gd name="connsiteX3" fmla="*/ 1057656 w 1057656"/>
                <a:gd name="connsiteY3" fmla="*/ 455886 h 911772"/>
                <a:gd name="connsiteX4" fmla="*/ 829713 w 1057656"/>
                <a:gd name="connsiteY4" fmla="*/ 911772 h 911772"/>
                <a:gd name="connsiteX5" fmla="*/ 227943 w 1057656"/>
                <a:gd name="connsiteY5" fmla="*/ 911772 h 911772"/>
                <a:gd name="connsiteX6" fmla="*/ 0 w 1057656"/>
                <a:gd name="connsiteY6" fmla="*/ 455886 h 911772"/>
                <a:gd name="connsiteX0" fmla="*/ 0 w 1057656"/>
                <a:gd name="connsiteY0" fmla="*/ 455886 h 911772"/>
                <a:gd name="connsiteX1" fmla="*/ 227943 w 1057656"/>
                <a:gd name="connsiteY1" fmla="*/ 0 h 911772"/>
                <a:gd name="connsiteX2" fmla="*/ 829713 w 1057656"/>
                <a:gd name="connsiteY2" fmla="*/ 0 h 911772"/>
                <a:gd name="connsiteX3" fmla="*/ 1057656 w 1057656"/>
                <a:gd name="connsiteY3" fmla="*/ 455886 h 911772"/>
                <a:gd name="connsiteX4" fmla="*/ 227943 w 1057656"/>
                <a:gd name="connsiteY4" fmla="*/ 911772 h 911772"/>
                <a:gd name="connsiteX5" fmla="*/ 0 w 1057656"/>
                <a:gd name="connsiteY5" fmla="*/ 455886 h 911772"/>
                <a:gd name="connsiteX0" fmla="*/ 0 w 1057656"/>
                <a:gd name="connsiteY0" fmla="*/ 455886 h 455886"/>
                <a:gd name="connsiteX1" fmla="*/ 227943 w 1057656"/>
                <a:gd name="connsiteY1" fmla="*/ 0 h 455886"/>
                <a:gd name="connsiteX2" fmla="*/ 829713 w 1057656"/>
                <a:gd name="connsiteY2" fmla="*/ 0 h 455886"/>
                <a:gd name="connsiteX3" fmla="*/ 1057656 w 1057656"/>
                <a:gd name="connsiteY3" fmla="*/ 455886 h 455886"/>
                <a:gd name="connsiteX4" fmla="*/ 0 w 1057656"/>
                <a:gd name="connsiteY4" fmla="*/ 455886 h 45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56" h="455886">
                  <a:moveTo>
                    <a:pt x="0" y="455886"/>
                  </a:moveTo>
                  <a:lnTo>
                    <a:pt x="227943" y="0"/>
                  </a:lnTo>
                  <a:lnTo>
                    <a:pt x="829713" y="0"/>
                  </a:lnTo>
                  <a:lnTo>
                    <a:pt x="1057656" y="455886"/>
                  </a:lnTo>
                  <a:lnTo>
                    <a:pt x="0" y="455886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1066880" y="861039"/>
            <a:ext cx="1722297" cy="1997867"/>
            <a:chOff x="744839" y="3711130"/>
            <a:chExt cx="1722298" cy="1997867"/>
          </a:xfrm>
        </p:grpSpPr>
        <p:sp>
          <p:nvSpPr>
            <p:cNvPr id="18" name="Hexagon 17"/>
            <p:cNvSpPr/>
            <p:nvPr/>
          </p:nvSpPr>
          <p:spPr>
            <a:xfrm rot="5400000">
              <a:off x="607055" y="3848914"/>
              <a:ext cx="1997866" cy="1722298"/>
            </a:xfrm>
            <a:prstGeom prst="hexagon">
              <a:avLst/>
            </a:prstGeom>
            <a:solidFill>
              <a:srgbClr val="48C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sp>
          <p:nvSpPr>
            <p:cNvPr id="19" name="Hexagon 11"/>
            <p:cNvSpPr/>
            <p:nvPr/>
          </p:nvSpPr>
          <p:spPr>
            <a:xfrm rot="5400000">
              <a:off x="1037630" y="4279489"/>
              <a:ext cx="1997866" cy="861149"/>
            </a:xfrm>
            <a:custGeom>
              <a:avLst/>
              <a:gdLst>
                <a:gd name="connsiteX0" fmla="*/ 0 w 1057656"/>
                <a:gd name="connsiteY0" fmla="*/ 455886 h 911772"/>
                <a:gd name="connsiteX1" fmla="*/ 227943 w 1057656"/>
                <a:gd name="connsiteY1" fmla="*/ 0 h 911772"/>
                <a:gd name="connsiteX2" fmla="*/ 829713 w 1057656"/>
                <a:gd name="connsiteY2" fmla="*/ 0 h 911772"/>
                <a:gd name="connsiteX3" fmla="*/ 1057656 w 1057656"/>
                <a:gd name="connsiteY3" fmla="*/ 455886 h 911772"/>
                <a:gd name="connsiteX4" fmla="*/ 829713 w 1057656"/>
                <a:gd name="connsiteY4" fmla="*/ 911772 h 911772"/>
                <a:gd name="connsiteX5" fmla="*/ 227943 w 1057656"/>
                <a:gd name="connsiteY5" fmla="*/ 911772 h 911772"/>
                <a:gd name="connsiteX6" fmla="*/ 0 w 1057656"/>
                <a:gd name="connsiteY6" fmla="*/ 455886 h 911772"/>
                <a:gd name="connsiteX0" fmla="*/ 0 w 1057656"/>
                <a:gd name="connsiteY0" fmla="*/ 455886 h 911772"/>
                <a:gd name="connsiteX1" fmla="*/ 227943 w 1057656"/>
                <a:gd name="connsiteY1" fmla="*/ 0 h 911772"/>
                <a:gd name="connsiteX2" fmla="*/ 829713 w 1057656"/>
                <a:gd name="connsiteY2" fmla="*/ 0 h 911772"/>
                <a:gd name="connsiteX3" fmla="*/ 1057656 w 1057656"/>
                <a:gd name="connsiteY3" fmla="*/ 455886 h 911772"/>
                <a:gd name="connsiteX4" fmla="*/ 227943 w 1057656"/>
                <a:gd name="connsiteY4" fmla="*/ 911772 h 911772"/>
                <a:gd name="connsiteX5" fmla="*/ 0 w 1057656"/>
                <a:gd name="connsiteY5" fmla="*/ 455886 h 911772"/>
                <a:gd name="connsiteX0" fmla="*/ 0 w 1057656"/>
                <a:gd name="connsiteY0" fmla="*/ 455886 h 455886"/>
                <a:gd name="connsiteX1" fmla="*/ 227943 w 1057656"/>
                <a:gd name="connsiteY1" fmla="*/ 0 h 455886"/>
                <a:gd name="connsiteX2" fmla="*/ 829713 w 1057656"/>
                <a:gd name="connsiteY2" fmla="*/ 0 h 455886"/>
                <a:gd name="connsiteX3" fmla="*/ 1057656 w 1057656"/>
                <a:gd name="connsiteY3" fmla="*/ 455886 h 455886"/>
                <a:gd name="connsiteX4" fmla="*/ 0 w 1057656"/>
                <a:gd name="connsiteY4" fmla="*/ 455886 h 45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56" h="455886">
                  <a:moveTo>
                    <a:pt x="0" y="455886"/>
                  </a:moveTo>
                  <a:lnTo>
                    <a:pt x="227943" y="0"/>
                  </a:lnTo>
                  <a:lnTo>
                    <a:pt x="829713" y="0"/>
                  </a:lnTo>
                  <a:lnTo>
                    <a:pt x="1057656" y="455886"/>
                  </a:lnTo>
                  <a:lnTo>
                    <a:pt x="0" y="455886"/>
                  </a:lnTo>
                  <a:close/>
                </a:path>
              </a:pathLst>
            </a:custGeom>
            <a:solidFill>
              <a:srgbClr val="36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</p:grpSp>
      <p:sp>
        <p:nvSpPr>
          <p:cNvPr id="20" name="Oval 19"/>
          <p:cNvSpPr/>
          <p:nvPr userDrawn="1"/>
        </p:nvSpPr>
        <p:spPr>
          <a:xfrm>
            <a:off x="8381999" y="3573966"/>
            <a:ext cx="914401" cy="883733"/>
          </a:xfrm>
          <a:prstGeom prst="ellipse">
            <a:avLst/>
          </a:prstGeom>
          <a:solidFill>
            <a:srgbClr val="109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22" name="Oval 21"/>
          <p:cNvSpPr/>
          <p:nvPr userDrawn="1"/>
        </p:nvSpPr>
        <p:spPr>
          <a:xfrm>
            <a:off x="8838161" y="3573967"/>
            <a:ext cx="458242" cy="884171"/>
          </a:xfrm>
          <a:custGeom>
            <a:avLst/>
            <a:gdLst>
              <a:gd name="connsiteX0" fmla="*/ 0 w 914400"/>
              <a:gd name="connsiteY0" fmla="*/ 441867 h 883734"/>
              <a:gd name="connsiteX1" fmla="*/ 457200 w 914400"/>
              <a:gd name="connsiteY1" fmla="*/ 0 h 883734"/>
              <a:gd name="connsiteX2" fmla="*/ 914400 w 914400"/>
              <a:gd name="connsiteY2" fmla="*/ 441867 h 883734"/>
              <a:gd name="connsiteX3" fmla="*/ 457200 w 914400"/>
              <a:gd name="connsiteY3" fmla="*/ 883734 h 883734"/>
              <a:gd name="connsiteX4" fmla="*/ 0 w 914400"/>
              <a:gd name="connsiteY4" fmla="*/ 441867 h 883734"/>
              <a:gd name="connsiteX0" fmla="*/ 0 w 914400"/>
              <a:gd name="connsiteY0" fmla="*/ 441867 h 883734"/>
              <a:gd name="connsiteX1" fmla="*/ 457200 w 914400"/>
              <a:gd name="connsiteY1" fmla="*/ 0 h 883734"/>
              <a:gd name="connsiteX2" fmla="*/ 914400 w 914400"/>
              <a:gd name="connsiteY2" fmla="*/ 441867 h 883734"/>
              <a:gd name="connsiteX3" fmla="*/ 457200 w 914400"/>
              <a:gd name="connsiteY3" fmla="*/ 883734 h 883734"/>
              <a:gd name="connsiteX4" fmla="*/ 0 w 914400"/>
              <a:gd name="connsiteY4" fmla="*/ 441867 h 883734"/>
              <a:gd name="connsiteX0" fmla="*/ 0 w 914400"/>
              <a:gd name="connsiteY0" fmla="*/ 441867 h 883734"/>
              <a:gd name="connsiteX1" fmla="*/ 457200 w 914400"/>
              <a:gd name="connsiteY1" fmla="*/ 0 h 883734"/>
              <a:gd name="connsiteX2" fmla="*/ 914400 w 914400"/>
              <a:gd name="connsiteY2" fmla="*/ 441867 h 883734"/>
              <a:gd name="connsiteX3" fmla="*/ 457200 w 914400"/>
              <a:gd name="connsiteY3" fmla="*/ 883734 h 883734"/>
              <a:gd name="connsiteX4" fmla="*/ 0 w 914400"/>
              <a:gd name="connsiteY4" fmla="*/ 441867 h 883734"/>
              <a:gd name="connsiteX0" fmla="*/ 57150 w 514350"/>
              <a:gd name="connsiteY0" fmla="*/ 896016 h 908298"/>
              <a:gd name="connsiteX1" fmla="*/ 57150 w 514350"/>
              <a:gd name="connsiteY1" fmla="*/ 12282 h 908298"/>
              <a:gd name="connsiteX2" fmla="*/ 514350 w 514350"/>
              <a:gd name="connsiteY2" fmla="*/ 454149 h 908298"/>
              <a:gd name="connsiteX3" fmla="*/ 57150 w 514350"/>
              <a:gd name="connsiteY3" fmla="*/ 896016 h 908298"/>
              <a:gd name="connsiteX0" fmla="*/ 57150 w 514350"/>
              <a:gd name="connsiteY0" fmla="*/ 896016 h 908298"/>
              <a:gd name="connsiteX1" fmla="*/ 57150 w 514350"/>
              <a:gd name="connsiteY1" fmla="*/ 12282 h 908298"/>
              <a:gd name="connsiteX2" fmla="*/ 514350 w 514350"/>
              <a:gd name="connsiteY2" fmla="*/ 454149 h 908298"/>
              <a:gd name="connsiteX3" fmla="*/ 57150 w 514350"/>
              <a:gd name="connsiteY3" fmla="*/ 896016 h 908298"/>
              <a:gd name="connsiteX0" fmla="*/ 57150 w 514350"/>
              <a:gd name="connsiteY0" fmla="*/ 896016 h 908298"/>
              <a:gd name="connsiteX1" fmla="*/ 57150 w 514350"/>
              <a:gd name="connsiteY1" fmla="*/ 12282 h 908298"/>
              <a:gd name="connsiteX2" fmla="*/ 514350 w 514350"/>
              <a:gd name="connsiteY2" fmla="*/ 454149 h 908298"/>
              <a:gd name="connsiteX3" fmla="*/ 57150 w 514350"/>
              <a:gd name="connsiteY3" fmla="*/ 896016 h 908298"/>
              <a:gd name="connsiteX0" fmla="*/ 34177 w 491377"/>
              <a:gd name="connsiteY0" fmla="*/ 896016 h 908298"/>
              <a:gd name="connsiteX1" fmla="*/ 34177 w 491377"/>
              <a:gd name="connsiteY1" fmla="*/ 12282 h 908298"/>
              <a:gd name="connsiteX2" fmla="*/ 491377 w 491377"/>
              <a:gd name="connsiteY2" fmla="*/ 454149 h 908298"/>
              <a:gd name="connsiteX3" fmla="*/ 34177 w 491377"/>
              <a:gd name="connsiteY3" fmla="*/ 896016 h 908298"/>
              <a:gd name="connsiteX0" fmla="*/ 1040 w 458240"/>
              <a:gd name="connsiteY0" fmla="*/ 896016 h 908298"/>
              <a:gd name="connsiteX1" fmla="*/ 1040 w 458240"/>
              <a:gd name="connsiteY1" fmla="*/ 12282 h 908298"/>
              <a:gd name="connsiteX2" fmla="*/ 458240 w 458240"/>
              <a:gd name="connsiteY2" fmla="*/ 454149 h 908298"/>
              <a:gd name="connsiteX3" fmla="*/ 1040 w 458240"/>
              <a:gd name="connsiteY3" fmla="*/ 896016 h 908298"/>
              <a:gd name="connsiteX0" fmla="*/ 1040 w 458240"/>
              <a:gd name="connsiteY0" fmla="*/ 883734 h 896016"/>
              <a:gd name="connsiteX1" fmla="*/ 1040 w 458240"/>
              <a:gd name="connsiteY1" fmla="*/ 0 h 896016"/>
              <a:gd name="connsiteX2" fmla="*/ 458240 w 458240"/>
              <a:gd name="connsiteY2" fmla="*/ 441867 h 896016"/>
              <a:gd name="connsiteX3" fmla="*/ 1040 w 458240"/>
              <a:gd name="connsiteY3" fmla="*/ 883734 h 896016"/>
              <a:gd name="connsiteX0" fmla="*/ 1040 w 458240"/>
              <a:gd name="connsiteY0" fmla="*/ 883734 h 884171"/>
              <a:gd name="connsiteX1" fmla="*/ 1040 w 458240"/>
              <a:gd name="connsiteY1" fmla="*/ 0 h 884171"/>
              <a:gd name="connsiteX2" fmla="*/ 458240 w 458240"/>
              <a:gd name="connsiteY2" fmla="*/ 441867 h 884171"/>
              <a:gd name="connsiteX3" fmla="*/ 1040 w 458240"/>
              <a:gd name="connsiteY3" fmla="*/ 883734 h 88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240" h="884171">
                <a:moveTo>
                  <a:pt x="1040" y="883734"/>
                </a:moveTo>
                <a:cubicBezTo>
                  <a:pt x="-345" y="7912"/>
                  <a:pt x="-346" y="884135"/>
                  <a:pt x="1040" y="0"/>
                </a:cubicBezTo>
                <a:cubicBezTo>
                  <a:pt x="264277" y="13639"/>
                  <a:pt x="458240" y="197831"/>
                  <a:pt x="458240" y="441867"/>
                </a:cubicBezTo>
                <a:cubicBezTo>
                  <a:pt x="458240" y="685903"/>
                  <a:pt x="235182" y="895033"/>
                  <a:pt x="1040" y="883734"/>
                </a:cubicBezTo>
                <a:close/>
              </a:path>
            </a:pathLst>
          </a:custGeom>
          <a:solidFill>
            <a:srgbClr val="0C7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8555488" y="2178318"/>
            <a:ext cx="565348" cy="341376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1798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Text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483416" y="2547652"/>
            <a:ext cx="709490" cy="424860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401" b="1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Text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33559" y="3014496"/>
            <a:ext cx="609206" cy="369332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277E91-553B-F56D-4560-26B844FD0C6C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6C9094-5054-AB4D-0559-36D719A97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2156F38-1727-EBF3-4AB8-6427EACA7A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078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4277E91-553B-F56D-4560-26B844FD0C6C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6C9094-5054-AB4D-0559-36D719A97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2156F38-1727-EBF3-4AB8-6427EACA7A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9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358AE-58E3-AFC2-2E41-6E510F9F0A4E}"/>
              </a:ext>
            </a:extLst>
          </p:cNvPr>
          <p:cNvSpPr/>
          <p:nvPr userDrawn="1"/>
        </p:nvSpPr>
        <p:spPr>
          <a:xfrm>
            <a:off x="2" y="-17926"/>
            <a:ext cx="12192000" cy="1058935"/>
          </a:xfrm>
          <a:prstGeom prst="rect">
            <a:avLst/>
          </a:prstGeom>
          <a:solidFill>
            <a:srgbClr val="109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79F661-0F19-9F95-469A-412F4DBBE44F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BA62A1-D92F-50A9-D4FE-FA86F493F9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043DC9-8286-40DF-6ECE-20FBBE9CC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5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358AE-58E3-AFC2-2E41-6E510F9F0A4E}"/>
              </a:ext>
            </a:extLst>
          </p:cNvPr>
          <p:cNvSpPr/>
          <p:nvPr userDrawn="1"/>
        </p:nvSpPr>
        <p:spPr>
          <a:xfrm>
            <a:off x="2" y="-17926"/>
            <a:ext cx="12192000" cy="1058935"/>
          </a:xfrm>
          <a:prstGeom prst="rect">
            <a:avLst/>
          </a:prstGeom>
          <a:solidFill>
            <a:srgbClr val="F4C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EDD1E3-B46C-42A4-A3C8-C12DE461E200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8E2F35-3B59-C17C-D996-54E0BDC2AF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C89960-269F-6221-1EAC-DFA0D0C8C2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7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358AE-58E3-AFC2-2E41-6E510F9F0A4E}"/>
              </a:ext>
            </a:extLst>
          </p:cNvPr>
          <p:cNvSpPr/>
          <p:nvPr userDrawn="1"/>
        </p:nvSpPr>
        <p:spPr>
          <a:xfrm>
            <a:off x="2" y="-17926"/>
            <a:ext cx="12192000" cy="1058935"/>
          </a:xfrm>
          <a:prstGeom prst="rect">
            <a:avLst/>
          </a:prstGeom>
          <a:solidFill>
            <a:srgbClr val="E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182F0B-86E6-E87D-F967-332603B33DF1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8D1C28-BB2E-C36D-95A2-9EB54D23CD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955A45-F9D8-00FE-2CB2-51540B9B1D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56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C93F58-DE46-40B9-2B98-1BB1E530A325}"/>
              </a:ext>
            </a:extLst>
          </p:cNvPr>
          <p:cNvSpPr/>
          <p:nvPr userDrawn="1"/>
        </p:nvSpPr>
        <p:spPr>
          <a:xfrm>
            <a:off x="2" y="-17926"/>
            <a:ext cx="12192000" cy="1058935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AC7567-D1FD-8914-90BE-EBFD876C0E06}"/>
              </a:ext>
            </a:extLst>
          </p:cNvPr>
          <p:cNvGrpSpPr/>
          <p:nvPr userDrawn="1"/>
        </p:nvGrpSpPr>
        <p:grpSpPr>
          <a:xfrm>
            <a:off x="2" y="-9833"/>
            <a:ext cx="12192000" cy="162426"/>
            <a:chOff x="0" y="-9834"/>
            <a:chExt cx="12192000" cy="1624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8249C72-04B0-6120-C9D4-7582CF4F9C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04F54D-9823-E5CE-8930-9B3267281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0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D1077C-B14D-D403-ADAD-6CD318C048C9}"/>
              </a:ext>
            </a:extLst>
          </p:cNvPr>
          <p:cNvGrpSpPr/>
          <p:nvPr userDrawn="1"/>
        </p:nvGrpSpPr>
        <p:grpSpPr>
          <a:xfrm>
            <a:off x="2" y="-9834"/>
            <a:ext cx="12192000" cy="162426"/>
            <a:chOff x="0" y="-9834"/>
            <a:chExt cx="12192000" cy="1624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5C46AE-7190-E931-FAB5-E5F0E01697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/>
            <a:stretch/>
          </p:blipFill>
          <p:spPr>
            <a:xfrm>
              <a:off x="0" y="-8997"/>
              <a:ext cx="10640303" cy="731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B65708-4F07-AA33-62F3-1B61ABCDCF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7273" b="-122038"/>
            <a:stretch/>
          </p:blipFill>
          <p:spPr>
            <a:xfrm>
              <a:off x="10640303" y="-9834"/>
              <a:ext cx="1551697" cy="16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63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EA8E2-90E5-4120-A625-65D45EF87AD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E2DF-8875-4E3D-A627-768CF56B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63" r:id="rId5"/>
    <p:sldLayoutId id="2147483662" r:id="rId6"/>
    <p:sldLayoutId id="2147483661" r:id="rId7"/>
    <p:sldLayoutId id="2147483660" r:id="rId8"/>
    <p:sldLayoutId id="2147483652" r:id="rId9"/>
    <p:sldLayoutId id="2147483665" r:id="rId10"/>
    <p:sldLayoutId id="2147483666" r:id="rId11"/>
    <p:sldLayoutId id="2147483667" r:id="rId12"/>
    <p:sldLayoutId id="2147483668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5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5" indent="-228645" algn="l" defTabSz="9145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34" indent="-228645" algn="l" defTabSz="914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2" indent="-228645" algn="l" defTabSz="914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12" indent="-228645" algn="l" defTabSz="914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01" indent="-228645" algn="l" defTabSz="914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89" indent="-228645" algn="l" defTabSz="914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77" indent="-228645" algn="l" defTabSz="914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68" indent="-228645" algn="l" defTabSz="914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58" indent="-228645" algn="l" defTabSz="914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0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77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67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56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46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32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23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13" algn="l" defTabSz="914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3DF196-3CBC-481E-8807-E60498B27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7"/>
          <a:stretch/>
        </p:blipFill>
        <p:spPr>
          <a:xfrm rot="5400000">
            <a:off x="2611585" y="-2722416"/>
            <a:ext cx="6968836" cy="12192002"/>
          </a:xfrm>
          <a:prstGeom prst="rect">
            <a:avLst/>
          </a:prstGeom>
        </p:spPr>
      </p:pic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E6D46223-1DB5-43B6-9C54-333881CC1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54" y="263998"/>
            <a:ext cx="637206" cy="709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2EBB-D53F-4444-B591-47F112295E2B}"/>
              </a:ext>
            </a:extLst>
          </p:cNvPr>
          <p:cNvSpPr txBox="1"/>
          <p:nvPr/>
        </p:nvSpPr>
        <p:spPr>
          <a:xfrm>
            <a:off x="1260765" y="295568"/>
            <a:ext cx="511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Badan </a:t>
            </a:r>
            <a:r>
              <a:rPr lang="en-US" b="1" dirty="0" err="1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Riset</a:t>
            </a:r>
            <a:r>
              <a:rPr lang="en-US" b="1" dirty="0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Inovasi</a:t>
            </a:r>
            <a:r>
              <a:rPr lang="en-US" b="1" dirty="0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 Daerah (BRIDA)</a:t>
            </a:r>
          </a:p>
          <a:p>
            <a:r>
              <a:rPr lang="en-US" b="1" dirty="0" err="1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Provinsi</a:t>
            </a:r>
            <a:r>
              <a:rPr lang="en-US" b="1" dirty="0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Jawa</a:t>
            </a:r>
            <a:r>
              <a:rPr lang="en-US" b="1" dirty="0">
                <a:solidFill>
                  <a:schemeClr val="bg1"/>
                </a:solidFill>
                <a:ea typeface="Lato Heavy" panose="020F0502020204030203" pitchFamily="34" charset="0"/>
                <a:cs typeface="Arial" panose="020B0604020202020204" pitchFamily="34" charset="0"/>
              </a:rPr>
              <a:t> Tengah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078A1E-33B4-C0A0-56FB-139329815DFE}"/>
              </a:ext>
            </a:extLst>
          </p:cNvPr>
          <p:cNvCxnSpPr>
            <a:cxnSpLocks/>
          </p:cNvCxnSpPr>
          <p:nvPr/>
        </p:nvCxnSpPr>
        <p:spPr>
          <a:xfrm>
            <a:off x="1172732" y="263998"/>
            <a:ext cx="0" cy="7094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8BB92B-1C11-4516-9A1F-23826D4EE8C8}"/>
              </a:ext>
            </a:extLst>
          </p:cNvPr>
          <p:cNvGrpSpPr/>
          <p:nvPr/>
        </p:nvGrpSpPr>
        <p:grpSpPr>
          <a:xfrm>
            <a:off x="685057" y="1661915"/>
            <a:ext cx="4842285" cy="3988258"/>
            <a:chOff x="3553272" y="3190464"/>
            <a:chExt cx="4042412" cy="3371968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607AC82-F58A-4E35-A8AC-9F354E3B9808}"/>
                </a:ext>
              </a:extLst>
            </p:cNvPr>
            <p:cNvSpPr/>
            <p:nvPr/>
          </p:nvSpPr>
          <p:spPr>
            <a:xfrm>
              <a:off x="3553272" y="3190464"/>
              <a:ext cx="4042412" cy="3371968"/>
            </a:xfrm>
            <a:prstGeom prst="hexagon">
              <a:avLst/>
            </a:prstGeom>
            <a:solidFill>
              <a:srgbClr val="F2F2F2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F236F2A-C4AB-4879-A3F2-3A0355D74A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9" t="185" r="223" b="2162"/>
            <a:stretch/>
          </p:blipFill>
          <p:spPr bwMode="auto">
            <a:xfrm>
              <a:off x="3654992" y="3269673"/>
              <a:ext cx="3838971" cy="3200127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055CBA2-B796-4461-A31A-F52196DBBDC1}"/>
              </a:ext>
            </a:extLst>
          </p:cNvPr>
          <p:cNvSpPr txBox="1"/>
          <p:nvPr/>
        </p:nvSpPr>
        <p:spPr>
          <a:xfrm>
            <a:off x="5417131" y="1411734"/>
            <a:ext cx="6401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MANUAL BOOK</a:t>
            </a:r>
          </a:p>
          <a:p>
            <a:pPr algn="r"/>
            <a:r>
              <a:rPr lang="en-US" sz="3200" b="1" dirty="0">
                <a:solidFill>
                  <a:srgbClr val="00B0F0"/>
                </a:solidFill>
              </a:rPr>
              <a:t>PUSAT INFORMASI INOVASI DAERAH</a:t>
            </a:r>
          </a:p>
          <a:p>
            <a:pPr algn="r"/>
            <a:r>
              <a:rPr lang="en-US" sz="3200" b="1" dirty="0">
                <a:solidFill>
                  <a:srgbClr val="00B0F0"/>
                </a:solidFill>
              </a:rPr>
              <a:t>PROVINSI JAWA TENGAH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A11D6-2A39-4B8E-AECD-BC3E8FB54FB6}"/>
              </a:ext>
            </a:extLst>
          </p:cNvPr>
          <p:cNvSpPr txBox="1"/>
          <p:nvPr/>
        </p:nvSpPr>
        <p:spPr>
          <a:xfrm>
            <a:off x="6918505" y="5980721"/>
            <a:ext cx="4973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Jl. Imam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Bonjol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No.190,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Pendrikan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Kidul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Kec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. Semarang Tengah,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 Kota Semarang,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Jawa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Tengah 50131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(024) 3540025, 3546063, 3521411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AFE374-F85D-466B-B191-E8912086B965}"/>
              </a:ext>
            </a:extLst>
          </p:cNvPr>
          <p:cNvSpPr/>
          <p:nvPr/>
        </p:nvSpPr>
        <p:spPr>
          <a:xfrm>
            <a:off x="7503073" y="3259773"/>
            <a:ext cx="4190244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pindah.jatengprov.go.id </a:t>
            </a:r>
            <a:endParaRPr lang="en-US" sz="2000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6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6F6674D-B1C1-F68C-3752-863ADE00999E}"/>
              </a:ext>
            </a:extLst>
          </p:cNvPr>
          <p:cNvGrpSpPr/>
          <p:nvPr/>
        </p:nvGrpSpPr>
        <p:grpSpPr>
          <a:xfrm>
            <a:off x="-23279" y="754148"/>
            <a:ext cx="12253379" cy="2028764"/>
            <a:chOff x="-6369928" y="2387498"/>
            <a:chExt cx="20483299" cy="339137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C26CF4A-AF7D-F3E9-559D-D8D197551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369928" y="2401787"/>
              <a:ext cx="10650436" cy="33627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A0F4CE-E775-D0AF-DD00-682E988ED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08"/>
            <a:stretch/>
          </p:blipFill>
          <p:spPr>
            <a:xfrm>
              <a:off x="3594100" y="2387498"/>
              <a:ext cx="10519271" cy="339137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D2955FA-451B-4F07-9A08-5C210E671535}"/>
              </a:ext>
            </a:extLst>
          </p:cNvPr>
          <p:cNvSpPr/>
          <p:nvPr/>
        </p:nvSpPr>
        <p:spPr>
          <a:xfrm>
            <a:off x="0" y="718710"/>
            <a:ext cx="12192000" cy="2028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8C00C-0473-B374-4ABD-A2C22842A1B2}"/>
              </a:ext>
            </a:extLst>
          </p:cNvPr>
          <p:cNvSpPr/>
          <p:nvPr/>
        </p:nvSpPr>
        <p:spPr>
          <a:xfrm>
            <a:off x="6167629" y="586191"/>
            <a:ext cx="5785762" cy="38503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Tampilan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data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Masyarakat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diverifikasi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30843D-E6B7-7019-364F-25306D8E99B1}"/>
              </a:ext>
            </a:extLst>
          </p:cNvPr>
          <p:cNvGrpSpPr/>
          <p:nvPr/>
        </p:nvGrpSpPr>
        <p:grpSpPr>
          <a:xfrm>
            <a:off x="93286" y="2766491"/>
            <a:ext cx="5375563" cy="1042881"/>
            <a:chOff x="5678545" y="7131494"/>
            <a:chExt cx="2681291" cy="13395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760E54-F8B2-1CA8-E492-57D0ECB3F75C}"/>
                </a:ext>
              </a:extLst>
            </p:cNvPr>
            <p:cNvSpPr/>
            <p:nvPr/>
          </p:nvSpPr>
          <p:spPr>
            <a:xfrm>
              <a:off x="5678545" y="7455186"/>
              <a:ext cx="2681291" cy="1015880"/>
            </a:xfrm>
            <a:prstGeom prst="rect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terdapat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isian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syarat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yang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harus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dilengkapi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oleh inventor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sebagai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syarat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Krenova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maka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icon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Kirim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Revisi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Krenova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Ke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Inovator</a:t>
              </a:r>
              <a:endParaRPr lang="en-US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6CC1107-9E3D-E4A3-CE04-3ABCB10DC57B}"/>
                </a:ext>
              </a:extLst>
            </p:cNvPr>
            <p:cNvSpPr/>
            <p:nvPr/>
          </p:nvSpPr>
          <p:spPr>
            <a:xfrm>
              <a:off x="6893495" y="7131494"/>
              <a:ext cx="251391" cy="647384"/>
            </a:xfrm>
            <a:prstGeom prst="ellipse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10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CF5EC4F-409B-57E8-7A77-DB75273832CE}"/>
              </a:ext>
            </a:extLst>
          </p:cNvPr>
          <p:cNvSpPr/>
          <p:nvPr/>
        </p:nvSpPr>
        <p:spPr>
          <a:xfrm>
            <a:off x="11697334" y="1812980"/>
            <a:ext cx="290501" cy="291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4354BB4-1043-DFD7-3B76-CA5722804893}"/>
              </a:ext>
            </a:extLst>
          </p:cNvPr>
          <p:cNvCxnSpPr>
            <a:cxnSpLocks/>
            <a:stCxn id="35" idx="1"/>
            <a:endCxn id="31" idx="0"/>
          </p:cNvCxnSpPr>
          <p:nvPr/>
        </p:nvCxnSpPr>
        <p:spPr>
          <a:xfrm rot="10800000" flipV="1">
            <a:off x="2781068" y="1958535"/>
            <a:ext cx="8916266" cy="80795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31AA5E2-DD76-6A0D-3A6E-304DEA1A1BDF}"/>
              </a:ext>
            </a:extLst>
          </p:cNvPr>
          <p:cNvSpPr/>
          <p:nvPr/>
        </p:nvSpPr>
        <p:spPr>
          <a:xfrm>
            <a:off x="6096000" y="3033559"/>
            <a:ext cx="5458690" cy="790881"/>
          </a:xfrm>
          <a:prstGeom prst="rect">
            <a:avLst/>
          </a:prstGeom>
          <a:solidFill>
            <a:srgbClr val="F4C336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Klik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icon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Lihat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Revisi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Krenova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mengecek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isian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syarat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harus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dilengkapi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oleh inventor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14E1F-F5BD-9C30-CFE3-7C5070A5BD1D}"/>
              </a:ext>
            </a:extLst>
          </p:cNvPr>
          <p:cNvSpPr/>
          <p:nvPr/>
        </p:nvSpPr>
        <p:spPr>
          <a:xfrm>
            <a:off x="11296073" y="2033960"/>
            <a:ext cx="290501" cy="291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BA63A8-78FB-E5DB-823A-5933CB300DC7}"/>
              </a:ext>
            </a:extLst>
          </p:cNvPr>
          <p:cNvSpPr/>
          <p:nvPr/>
        </p:nvSpPr>
        <p:spPr>
          <a:xfrm>
            <a:off x="8573345" y="2778808"/>
            <a:ext cx="503999" cy="504000"/>
          </a:xfrm>
          <a:prstGeom prst="ellipse">
            <a:avLst/>
          </a:prstGeom>
          <a:solidFill>
            <a:srgbClr val="F4C336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11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84D00DE-1FAD-D8E3-445E-B94A1C466397}"/>
              </a:ext>
            </a:extLst>
          </p:cNvPr>
          <p:cNvCxnSpPr>
            <a:stCxn id="16" idx="1"/>
            <a:endCxn id="18" idx="0"/>
          </p:cNvCxnSpPr>
          <p:nvPr/>
        </p:nvCxnSpPr>
        <p:spPr>
          <a:xfrm rot="10800000" flipV="1">
            <a:off x="8825345" y="2179514"/>
            <a:ext cx="2470728" cy="59929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CEFDAC6-093E-7FC7-32BC-0BC09536C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45" y="4366105"/>
            <a:ext cx="10821910" cy="221963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3C37C80-B966-01E0-3F4A-59B2DE3BEC15}"/>
              </a:ext>
            </a:extLst>
          </p:cNvPr>
          <p:cNvSpPr/>
          <p:nvPr/>
        </p:nvSpPr>
        <p:spPr>
          <a:xfrm>
            <a:off x="5575300" y="5970753"/>
            <a:ext cx="5458690" cy="790881"/>
          </a:xfrm>
          <a:prstGeom prst="rect">
            <a:avLst/>
          </a:prstGeom>
          <a:solidFill>
            <a:srgbClr val="F4C336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Klik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Teruskan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Krenova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meneruskan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direvisi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Apabila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masih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isian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syarat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masih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harus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dilengkapi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klik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Revisi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Kembali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39423C-6FBD-A4AC-C2B8-72FB2CDE9D38}"/>
              </a:ext>
            </a:extLst>
          </p:cNvPr>
          <p:cNvSpPr/>
          <p:nvPr/>
        </p:nvSpPr>
        <p:spPr>
          <a:xfrm>
            <a:off x="8052645" y="5718753"/>
            <a:ext cx="503999" cy="504000"/>
          </a:xfrm>
          <a:prstGeom prst="ellipse">
            <a:avLst/>
          </a:prstGeom>
          <a:solidFill>
            <a:srgbClr val="F4C336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C728FC-919D-DED7-23F0-4F5FA958EB8E}"/>
              </a:ext>
            </a:extLst>
          </p:cNvPr>
          <p:cNvSpPr/>
          <p:nvPr/>
        </p:nvSpPr>
        <p:spPr>
          <a:xfrm>
            <a:off x="800101" y="6092854"/>
            <a:ext cx="2938462" cy="4333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9B4E173-5A40-E77E-ADF3-6244314A6914}"/>
              </a:ext>
            </a:extLst>
          </p:cNvPr>
          <p:cNvCxnSpPr>
            <a:cxnSpLocks/>
          </p:cNvCxnSpPr>
          <p:nvPr/>
        </p:nvCxnSpPr>
        <p:spPr>
          <a:xfrm>
            <a:off x="3738563" y="6305303"/>
            <a:ext cx="18367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545FCD66-6003-DB7F-A772-FB54B9A3E463}"/>
              </a:ext>
            </a:extLst>
          </p:cNvPr>
          <p:cNvSpPr/>
          <p:nvPr/>
        </p:nvSpPr>
        <p:spPr>
          <a:xfrm>
            <a:off x="2158947" y="5334345"/>
            <a:ext cx="6677199" cy="291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36E554-9E91-98BE-0E6D-5551862698E9}"/>
              </a:ext>
            </a:extLst>
          </p:cNvPr>
          <p:cNvSpPr/>
          <p:nvPr/>
        </p:nvSpPr>
        <p:spPr>
          <a:xfrm>
            <a:off x="2158947" y="4223129"/>
            <a:ext cx="8875043" cy="575618"/>
          </a:xfrm>
          <a:prstGeom prst="rect">
            <a:avLst/>
          </a:prstGeom>
          <a:solidFill>
            <a:srgbClr val="F4C336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Cek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kelengkapan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isian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pada tab </a:t>
            </a:r>
            <a:r>
              <a:rPr lang="it-I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DATA INOVASI, PROFIL INOVATOR, TEMUAN INOVASI, PROPOSAL, DATA DUKUNG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1554A7-298C-6A4A-644D-32F3ACAEE9A8}"/>
              </a:ext>
            </a:extLst>
          </p:cNvPr>
          <p:cNvCxnSpPr/>
          <p:nvPr/>
        </p:nvCxnSpPr>
        <p:spPr>
          <a:xfrm flipV="1">
            <a:off x="3445234" y="4798747"/>
            <a:ext cx="0" cy="535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46AA310-1D84-8F5D-0ED1-5D5AB2559D6B}"/>
              </a:ext>
            </a:extLst>
          </p:cNvPr>
          <p:cNvSpPr/>
          <p:nvPr/>
        </p:nvSpPr>
        <p:spPr>
          <a:xfrm>
            <a:off x="6347952" y="3971127"/>
            <a:ext cx="503999" cy="504000"/>
          </a:xfrm>
          <a:prstGeom prst="ellipse">
            <a:avLst/>
          </a:prstGeom>
          <a:solidFill>
            <a:srgbClr val="F4C336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D282DF-C856-3DCF-39E2-C4D5B1EB362C}"/>
              </a:ext>
            </a:extLst>
          </p:cNvPr>
          <p:cNvSpPr/>
          <p:nvPr/>
        </p:nvSpPr>
        <p:spPr>
          <a:xfrm>
            <a:off x="0" y="62972"/>
            <a:ext cx="5468849" cy="523219"/>
          </a:xfrm>
          <a:prstGeom prst="rect">
            <a:avLst/>
          </a:prstGeom>
          <a:solidFill>
            <a:srgbClr val="F4C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en-US" sz="2000" b="1" dirty="0">
                <a:ea typeface="Lato" panose="020F0502020204030203" pitchFamily="34" charset="0"/>
                <a:cs typeface="Lato" panose="020F0502020204030203" pitchFamily="34" charset="0"/>
              </a:rPr>
              <a:t>VERIFIKASI INOVASI PENJARINGAN/KRENOVA</a:t>
            </a:r>
          </a:p>
        </p:txBody>
      </p:sp>
    </p:spTree>
    <p:extLst>
      <p:ext uri="{BB962C8B-B14F-4D97-AF65-F5344CB8AC3E}">
        <p14:creationId xmlns:p14="http://schemas.microsoft.com/office/powerpoint/2010/main" val="60531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815D8-1B80-AA5C-F940-E05F81D4D910}"/>
              </a:ext>
            </a:extLst>
          </p:cNvPr>
          <p:cNvSpPr txBox="1"/>
          <p:nvPr/>
        </p:nvSpPr>
        <p:spPr>
          <a:xfrm>
            <a:off x="4773363" y="3044280"/>
            <a:ext cx="2645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PINDAH JATENG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BAGI MASYARAKAT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3DFB4-5F4D-79FC-E658-A4E9CD45C1A9}"/>
              </a:ext>
            </a:extLst>
          </p:cNvPr>
          <p:cNvSpPr txBox="1"/>
          <p:nvPr/>
        </p:nvSpPr>
        <p:spPr>
          <a:xfrm>
            <a:off x="401785" y="6281273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927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B75E0-A24F-36BA-0C29-A58A326CF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1" r="1516" b="5433"/>
          <a:stretch/>
        </p:blipFill>
        <p:spPr>
          <a:xfrm>
            <a:off x="825499" y="1375821"/>
            <a:ext cx="11366500" cy="54821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104CE-B4FF-493F-604C-68068765455B}"/>
              </a:ext>
            </a:extLst>
          </p:cNvPr>
          <p:cNvSpPr/>
          <p:nvPr/>
        </p:nvSpPr>
        <p:spPr>
          <a:xfrm>
            <a:off x="8589739" y="1887313"/>
            <a:ext cx="2321402" cy="35411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9F848-A6A6-7CD6-BD84-DE716D673E73}"/>
              </a:ext>
            </a:extLst>
          </p:cNvPr>
          <p:cNvSpPr/>
          <p:nvPr/>
        </p:nvSpPr>
        <p:spPr>
          <a:xfrm>
            <a:off x="2648523" y="5520245"/>
            <a:ext cx="3750969" cy="98495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48256-3AA1-1D2B-DB89-C725E53DED17}"/>
              </a:ext>
            </a:extLst>
          </p:cNvPr>
          <p:cNvSpPr txBox="1"/>
          <p:nvPr/>
        </p:nvSpPr>
        <p:spPr>
          <a:xfrm>
            <a:off x="188683" y="785169"/>
            <a:ext cx="11683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Akses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Pusat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Inovasi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Daerah (PINDAH)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Provinsi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Jawa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Tengah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online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melalui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perangkat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smartphone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/laptop/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komputer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terkoneksi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jaringan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internet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menggunakan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browser (Chrome/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mozilla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lainnya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alamat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109A8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https://pindah.jatengprov.go.id/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0A5FAB-9DC0-5A42-3617-1DE97A089CE7}"/>
              </a:ext>
            </a:extLst>
          </p:cNvPr>
          <p:cNvSpPr/>
          <p:nvPr/>
        </p:nvSpPr>
        <p:spPr>
          <a:xfrm>
            <a:off x="188683" y="2464603"/>
            <a:ext cx="2321402" cy="1928793"/>
          </a:xfrm>
          <a:prstGeom prst="rect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Inventor yang </a:t>
            </a:r>
            <a:r>
              <a:rPr lang="en-US" sz="1400" dirty="0" err="1">
                <a:latin typeface="Arial Narrow" panose="020B0606020202030204" pitchFamily="34" charset="0"/>
              </a:rPr>
              <a:t>akan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mengajukan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inovasi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untuk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penjaringan</a:t>
            </a:r>
            <a:r>
              <a:rPr lang="en-US" sz="1400" dirty="0">
                <a:latin typeface="Arial Narrow" panose="020B0606020202030204" pitchFamily="34" charset="0"/>
              </a:rPr>
              <a:t>/</a:t>
            </a:r>
            <a:r>
              <a:rPr lang="en-US" sz="1400" dirty="0" err="1">
                <a:latin typeface="Arial Narrow" panose="020B0606020202030204" pitchFamily="34" charset="0"/>
              </a:rPr>
              <a:t>krenova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dapat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melakukan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pendaftaran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melalui</a:t>
            </a:r>
            <a:r>
              <a:rPr lang="en-US" sz="1400" dirty="0">
                <a:latin typeface="Arial Narrow" panose="020B0606020202030204" pitchFamily="34" charset="0"/>
              </a:rPr>
              <a:t> menu </a:t>
            </a:r>
            <a:r>
              <a:rPr lang="en-US" sz="1400" b="1" dirty="0">
                <a:latin typeface="Arial Narrow" panose="020B0606020202030204" pitchFamily="34" charset="0"/>
              </a:rPr>
              <a:t>LOGIN – MASYARAKAT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atau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dengan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klik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b="1" dirty="0">
                <a:latin typeface="Arial Narrow" panose="020B0606020202030204" pitchFamily="34" charset="0"/>
              </a:rPr>
              <a:t>DAFTAR INOVASI MASYARAKAT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61F505-BCAF-B30F-921A-6FA4CD8B7088}"/>
              </a:ext>
            </a:extLst>
          </p:cNvPr>
          <p:cNvSpPr/>
          <p:nvPr/>
        </p:nvSpPr>
        <p:spPr>
          <a:xfrm>
            <a:off x="10134601" y="1533201"/>
            <a:ext cx="776541" cy="35411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18">
              <a:solidFill>
                <a:schemeClr val="tx1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8B281B7-E891-C9BB-3C93-83C9EE838338}"/>
              </a:ext>
            </a:extLst>
          </p:cNvPr>
          <p:cNvCxnSpPr>
            <a:stCxn id="9" idx="3"/>
            <a:endCxn id="5" idx="1"/>
          </p:cNvCxnSpPr>
          <p:nvPr/>
        </p:nvCxnSpPr>
        <p:spPr>
          <a:xfrm flipV="1">
            <a:off x="2510085" y="2064369"/>
            <a:ext cx="6079654" cy="1364631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A663C82-BD9C-4548-63E9-402C4F9E314D}"/>
              </a:ext>
            </a:extLst>
          </p:cNvPr>
          <p:cNvCxnSpPr>
            <a:stCxn id="9" idx="2"/>
            <a:endCxn id="6" idx="1"/>
          </p:cNvCxnSpPr>
          <p:nvPr/>
        </p:nvCxnSpPr>
        <p:spPr>
          <a:xfrm rot="16200000" flipH="1">
            <a:off x="1189290" y="4553489"/>
            <a:ext cx="1619327" cy="1299139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A5B0DB4-B152-1EF0-6811-3FE98CDB2E77}"/>
              </a:ext>
            </a:extLst>
          </p:cNvPr>
          <p:cNvSpPr/>
          <p:nvPr/>
        </p:nvSpPr>
        <p:spPr>
          <a:xfrm>
            <a:off x="1149270" y="2230774"/>
            <a:ext cx="400228" cy="400228"/>
          </a:xfrm>
          <a:prstGeom prst="ellipse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FCDD0-950E-01AD-68A9-DC26D6C415A0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Krenova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|     Polling     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938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Right 35">
            <a:extLst>
              <a:ext uri="{FF2B5EF4-FFF2-40B4-BE49-F238E27FC236}">
                <a16:creationId xmlns:a16="http://schemas.microsoft.com/office/drawing/2014/main" id="{FE892C28-1BF4-F76A-F7D0-ADDC187EA4FB}"/>
              </a:ext>
            </a:extLst>
          </p:cNvPr>
          <p:cNvSpPr/>
          <p:nvPr/>
        </p:nvSpPr>
        <p:spPr>
          <a:xfrm>
            <a:off x="5013983" y="3576790"/>
            <a:ext cx="1955666" cy="337119"/>
          </a:xfrm>
          <a:prstGeom prst="rightArrow">
            <a:avLst/>
          </a:prstGeom>
          <a:solidFill>
            <a:srgbClr val="109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8B348-EC71-BDE7-1E19-B89C3F1E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7" y="1362105"/>
            <a:ext cx="4448796" cy="5239481"/>
          </a:xfrm>
          <a:prstGeom prst="rect">
            <a:avLst/>
          </a:prstGeom>
          <a:ln w="28575">
            <a:solidFill>
              <a:srgbClr val="0C7268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147910-899A-1857-942C-526243BA8561}"/>
              </a:ext>
            </a:extLst>
          </p:cNvPr>
          <p:cNvSpPr/>
          <p:nvPr/>
        </p:nvSpPr>
        <p:spPr>
          <a:xfrm>
            <a:off x="965720" y="5584936"/>
            <a:ext cx="1112520" cy="288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ED66F-E31F-4208-DA65-BFCD958C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649" y="852027"/>
            <a:ext cx="4458322" cy="5782482"/>
          </a:xfrm>
          <a:prstGeom prst="rect">
            <a:avLst/>
          </a:prstGeom>
          <a:ln w="28575">
            <a:solidFill>
              <a:srgbClr val="0C7268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6C0D17-8A87-EEE7-861B-5E2E18EA1EAC}"/>
              </a:ext>
            </a:extLst>
          </p:cNvPr>
          <p:cNvSpPr/>
          <p:nvPr/>
        </p:nvSpPr>
        <p:spPr>
          <a:xfrm>
            <a:off x="1376949" y="948798"/>
            <a:ext cx="2796350" cy="679167"/>
          </a:xfrm>
          <a:prstGeom prst="rect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 Narrow" panose="020B0606020202030204" pitchFamily="34" charset="0"/>
            </a:endParaRPr>
          </a:p>
          <a:p>
            <a:pPr algn="ctr"/>
            <a:r>
              <a:rPr lang="en-US" sz="1400" dirty="0" err="1">
                <a:latin typeface="Arial Narrow" panose="020B0606020202030204" pitchFamily="34" charset="0"/>
              </a:rPr>
              <a:t>Ketik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alamat</a:t>
            </a:r>
            <a:r>
              <a:rPr lang="en-US" sz="1400" dirty="0">
                <a:latin typeface="Arial Narrow" panose="020B0606020202030204" pitchFamily="34" charset="0"/>
              </a:rPr>
              <a:t> email pada </a:t>
            </a:r>
            <a:r>
              <a:rPr lang="en-US" sz="1400" dirty="0" err="1">
                <a:latin typeface="Arial Narrow" panose="020B0606020202030204" pitchFamily="34" charset="0"/>
              </a:rPr>
              <a:t>isian</a:t>
            </a:r>
            <a:r>
              <a:rPr lang="en-US" sz="1400" dirty="0">
                <a:latin typeface="Arial Narrow" panose="020B0606020202030204" pitchFamily="34" charset="0"/>
              </a:rPr>
              <a:t>  </a:t>
            </a:r>
            <a:r>
              <a:rPr lang="en-US" sz="1400" b="1" dirty="0">
                <a:latin typeface="Arial Narrow" panose="020B0606020202030204" pitchFamily="34" charset="0"/>
              </a:rPr>
              <a:t>Email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34D661-48EE-CC17-9A4D-0D31574E62B2}"/>
              </a:ext>
            </a:extLst>
          </p:cNvPr>
          <p:cNvSpPr/>
          <p:nvPr/>
        </p:nvSpPr>
        <p:spPr>
          <a:xfrm>
            <a:off x="2575010" y="749904"/>
            <a:ext cx="400228" cy="400228"/>
          </a:xfrm>
          <a:prstGeom prst="ellipse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239AD6-A73C-9011-5BEE-E8349DBEEF46}"/>
              </a:ext>
            </a:extLst>
          </p:cNvPr>
          <p:cNvSpPr/>
          <p:nvPr/>
        </p:nvSpPr>
        <p:spPr>
          <a:xfrm>
            <a:off x="1029452" y="3186545"/>
            <a:ext cx="3491344" cy="5264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7E0757-2A7C-0E5E-F7F0-1F21D441CA3E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2775124" y="1627965"/>
            <a:ext cx="0" cy="1558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77B5F-515B-F512-497B-344DA860967F}"/>
              </a:ext>
            </a:extLst>
          </p:cNvPr>
          <p:cNvSpPr/>
          <p:nvPr/>
        </p:nvSpPr>
        <p:spPr>
          <a:xfrm>
            <a:off x="811458" y="6094641"/>
            <a:ext cx="2796350" cy="703775"/>
          </a:xfrm>
          <a:prstGeom prst="rect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 Narrow" panose="020B0606020202030204" pitchFamily="34" charset="0"/>
            </a:endParaRPr>
          </a:p>
          <a:p>
            <a:pPr algn="ctr"/>
            <a:r>
              <a:rPr lang="en-US" sz="1400" dirty="0" err="1">
                <a:latin typeface="Arial Narrow" panose="020B0606020202030204" pitchFamily="34" charset="0"/>
              </a:rPr>
              <a:t>Klik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b="1" dirty="0">
                <a:latin typeface="Arial Narrow" panose="020B0606020202030204" pitchFamily="34" charset="0"/>
              </a:rPr>
              <a:t>Next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atau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latin typeface="Arial Narrow" panose="020B0606020202030204" pitchFamily="34" charset="0"/>
              </a:rPr>
              <a:t>Selanjutnya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572706-AF63-59BE-E1AE-D179052846A2}"/>
              </a:ext>
            </a:extLst>
          </p:cNvPr>
          <p:cNvSpPr/>
          <p:nvPr/>
        </p:nvSpPr>
        <p:spPr>
          <a:xfrm>
            <a:off x="2009519" y="5902338"/>
            <a:ext cx="400228" cy="400228"/>
          </a:xfrm>
          <a:prstGeom prst="ellipse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32286D-FC35-9E14-CD5B-D03965F3FA72}"/>
              </a:ext>
            </a:extLst>
          </p:cNvPr>
          <p:cNvSpPr/>
          <p:nvPr/>
        </p:nvSpPr>
        <p:spPr>
          <a:xfrm>
            <a:off x="3792121" y="5587999"/>
            <a:ext cx="735025" cy="333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40C9682-5388-13F5-BB6A-5420082F26F7}"/>
              </a:ext>
            </a:extLst>
          </p:cNvPr>
          <p:cNvCxnSpPr>
            <a:cxnSpLocks/>
            <a:stCxn id="15" idx="2"/>
            <a:endCxn id="13" idx="3"/>
          </p:cNvCxnSpPr>
          <p:nvPr/>
        </p:nvCxnSpPr>
        <p:spPr>
          <a:xfrm rot="5400000">
            <a:off x="3621270" y="5908164"/>
            <a:ext cx="524903" cy="55182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ECC24-258D-D6BA-DF8E-FD1D2C67C4EE}"/>
              </a:ext>
            </a:extLst>
          </p:cNvPr>
          <p:cNvSpPr/>
          <p:nvPr/>
        </p:nvSpPr>
        <p:spPr>
          <a:xfrm>
            <a:off x="1029452" y="4457700"/>
            <a:ext cx="3380508" cy="70377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Apabila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belum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email,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buat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akun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email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cara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klik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create account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E160CA-7DB0-E628-A8F1-5F01D9F63DDE}"/>
              </a:ext>
            </a:extLst>
          </p:cNvPr>
          <p:cNvCxnSpPr>
            <a:cxnSpLocks/>
          </p:cNvCxnSpPr>
          <p:nvPr/>
        </p:nvCxnSpPr>
        <p:spPr>
          <a:xfrm flipV="1">
            <a:off x="1516649" y="5161475"/>
            <a:ext cx="0" cy="423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0ACEB-6C3F-5FFA-98FB-004C3A44010A}"/>
              </a:ext>
            </a:extLst>
          </p:cNvPr>
          <p:cNvSpPr/>
          <p:nvPr/>
        </p:nvSpPr>
        <p:spPr>
          <a:xfrm>
            <a:off x="7453137" y="3126742"/>
            <a:ext cx="3533777" cy="415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EC1AD5-977C-3537-4BF7-92879F741D75}"/>
              </a:ext>
            </a:extLst>
          </p:cNvPr>
          <p:cNvSpPr/>
          <p:nvPr/>
        </p:nvSpPr>
        <p:spPr>
          <a:xfrm>
            <a:off x="8617790" y="2032286"/>
            <a:ext cx="1482436" cy="4156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79916E-480A-1522-54BA-FCC8FEB144D1}"/>
              </a:ext>
            </a:extLst>
          </p:cNvPr>
          <p:cNvSpPr/>
          <p:nvPr/>
        </p:nvSpPr>
        <p:spPr>
          <a:xfrm>
            <a:off x="7800635" y="889684"/>
            <a:ext cx="2796350" cy="721351"/>
          </a:xfrm>
          <a:prstGeom prst="rect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 Narrow" panose="020B0606020202030204" pitchFamily="34" charset="0"/>
            </a:endParaRPr>
          </a:p>
          <a:p>
            <a:pPr algn="ctr"/>
            <a:r>
              <a:rPr lang="en-US" sz="1400" dirty="0" err="1">
                <a:latin typeface="Arial Narrow" panose="020B0606020202030204" pitchFamily="34" charset="0"/>
              </a:rPr>
              <a:t>Ketik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alamat</a:t>
            </a:r>
            <a:r>
              <a:rPr lang="en-US" sz="1400" dirty="0">
                <a:latin typeface="Arial Narrow" panose="020B0606020202030204" pitchFamily="34" charset="0"/>
              </a:rPr>
              <a:t> email pada </a:t>
            </a:r>
            <a:r>
              <a:rPr lang="en-US" sz="1400" dirty="0" err="1">
                <a:latin typeface="Arial Narrow" panose="020B0606020202030204" pitchFamily="34" charset="0"/>
              </a:rPr>
              <a:t>isian</a:t>
            </a:r>
            <a:r>
              <a:rPr lang="en-US" sz="1400" dirty="0">
                <a:latin typeface="Arial Narrow" panose="020B0606020202030204" pitchFamily="34" charset="0"/>
              </a:rPr>
              <a:t>  </a:t>
            </a:r>
            <a:r>
              <a:rPr lang="en-US" sz="1400" b="1" dirty="0">
                <a:latin typeface="Arial Narrow" panose="020B0606020202030204" pitchFamily="34" charset="0"/>
              </a:rPr>
              <a:t>Email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545614-671F-06FA-0A0E-FDC21526B136}"/>
              </a:ext>
            </a:extLst>
          </p:cNvPr>
          <p:cNvSpPr/>
          <p:nvPr/>
        </p:nvSpPr>
        <p:spPr>
          <a:xfrm>
            <a:off x="8998696" y="689570"/>
            <a:ext cx="400228" cy="400228"/>
          </a:xfrm>
          <a:prstGeom prst="ellipse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F8D134-AF52-FB90-A8F8-6424342C466B}"/>
              </a:ext>
            </a:extLst>
          </p:cNvPr>
          <p:cNvCxnSpPr>
            <a:cxnSpLocks/>
            <a:stCxn id="25" idx="0"/>
            <a:endCxn id="27" idx="2"/>
          </p:cNvCxnSpPr>
          <p:nvPr/>
        </p:nvCxnSpPr>
        <p:spPr>
          <a:xfrm flipH="1" flipV="1">
            <a:off x="9198810" y="1611035"/>
            <a:ext cx="21216" cy="1515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933240C-4AD0-26EF-75FB-97671E502FA9}"/>
              </a:ext>
            </a:extLst>
          </p:cNvPr>
          <p:cNvSpPr/>
          <p:nvPr/>
        </p:nvSpPr>
        <p:spPr>
          <a:xfrm>
            <a:off x="7210498" y="6039868"/>
            <a:ext cx="2796350" cy="758548"/>
          </a:xfrm>
          <a:prstGeom prst="rect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 Narrow" panose="020B0606020202030204" pitchFamily="34" charset="0"/>
            </a:endParaRPr>
          </a:p>
          <a:p>
            <a:pPr algn="ctr"/>
            <a:r>
              <a:rPr lang="en-US" sz="1400" dirty="0" err="1">
                <a:latin typeface="Arial Narrow" panose="020B0606020202030204" pitchFamily="34" charset="0"/>
              </a:rPr>
              <a:t>Klik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b="1" dirty="0">
                <a:latin typeface="Arial Narrow" panose="020B0606020202030204" pitchFamily="34" charset="0"/>
              </a:rPr>
              <a:t>Next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atau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latin typeface="Arial Narrow" panose="020B0606020202030204" pitchFamily="34" charset="0"/>
              </a:rPr>
              <a:t>Selanjutnya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D117C2-0859-E2E7-7811-C3DB5D07319C}"/>
              </a:ext>
            </a:extLst>
          </p:cNvPr>
          <p:cNvSpPr/>
          <p:nvPr/>
        </p:nvSpPr>
        <p:spPr>
          <a:xfrm>
            <a:off x="8408559" y="5847564"/>
            <a:ext cx="400228" cy="400228"/>
          </a:xfrm>
          <a:prstGeom prst="ellipse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30F9BD-B944-72CA-AC0C-B61A3E782648}"/>
              </a:ext>
            </a:extLst>
          </p:cNvPr>
          <p:cNvSpPr/>
          <p:nvPr/>
        </p:nvSpPr>
        <p:spPr>
          <a:xfrm>
            <a:off x="10191161" y="5589884"/>
            <a:ext cx="735025" cy="333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AED6711-151C-26CE-6D5B-97E1BCDE9199}"/>
              </a:ext>
            </a:extLst>
          </p:cNvPr>
          <p:cNvCxnSpPr>
            <a:cxnSpLocks/>
            <a:stCxn id="34" idx="2"/>
            <a:endCxn id="32" idx="3"/>
          </p:cNvCxnSpPr>
          <p:nvPr/>
        </p:nvCxnSpPr>
        <p:spPr>
          <a:xfrm rot="5400000">
            <a:off x="10034946" y="5895413"/>
            <a:ext cx="495631" cy="55182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4D386D-5AFE-4881-A1E4-C7E6C61CEDCF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904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EA4E80-B881-C353-FD31-F137A4444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2" b="12305"/>
          <a:stretch/>
        </p:blipFill>
        <p:spPr>
          <a:xfrm>
            <a:off x="0" y="1537853"/>
            <a:ext cx="12192000" cy="5320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87916-98FD-3D34-5868-C12960466BA4}"/>
              </a:ext>
            </a:extLst>
          </p:cNvPr>
          <p:cNvSpPr txBox="1"/>
          <p:nvPr/>
        </p:nvSpPr>
        <p:spPr>
          <a:xfrm>
            <a:off x="188689" y="688213"/>
            <a:ext cx="11683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Apabila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Masyarakat (inventor)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sudah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masuk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menggunakan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email,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masuk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halaman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beranda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penjaringan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inovasi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tampilan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sebagai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berikut</a:t>
            </a:r>
            <a:endParaRPr lang="en-US" sz="1400" b="1" dirty="0">
              <a:solidFill>
                <a:srgbClr val="109A8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969950-BEC6-82CF-26F1-2A58B98E10A6}"/>
              </a:ext>
            </a:extLst>
          </p:cNvPr>
          <p:cNvSpPr/>
          <p:nvPr/>
        </p:nvSpPr>
        <p:spPr>
          <a:xfrm>
            <a:off x="9528176" y="1739521"/>
            <a:ext cx="1479950" cy="291109"/>
          </a:xfrm>
          <a:prstGeom prst="rect">
            <a:avLst/>
          </a:prstGeom>
          <a:solidFill>
            <a:srgbClr val="4A7EBB"/>
          </a:solidFill>
          <a:ln w="28575">
            <a:solidFill>
              <a:srgbClr val="109A8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user@email.com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FEB59-D0C8-9B80-9C28-8FFCDA531B17}"/>
              </a:ext>
            </a:extLst>
          </p:cNvPr>
          <p:cNvSpPr/>
          <p:nvPr/>
        </p:nvSpPr>
        <p:spPr>
          <a:xfrm>
            <a:off x="8758236" y="2435805"/>
            <a:ext cx="3019824" cy="64039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Apabila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berhasil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login,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tampil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alamat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email inventor 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EE16289-7AD8-4C25-CE78-9995A16FA46E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16200000" flipH="1">
            <a:off x="10065563" y="2233215"/>
            <a:ext cx="405176" cy="2"/>
          </a:xfrm>
          <a:prstGeom prst="bentConnector3">
            <a:avLst/>
          </a:prstGeom>
          <a:ln w="28575">
            <a:solidFill>
              <a:srgbClr val="109A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DB4F257-E421-B367-78BA-A4D8FF55DD8F}"/>
              </a:ext>
            </a:extLst>
          </p:cNvPr>
          <p:cNvSpPr/>
          <p:nvPr/>
        </p:nvSpPr>
        <p:spPr>
          <a:xfrm>
            <a:off x="1048326" y="4380033"/>
            <a:ext cx="10089577" cy="1426659"/>
          </a:xfrm>
          <a:prstGeom prst="rect">
            <a:avLst/>
          </a:prstGeom>
          <a:noFill/>
          <a:ln w="28575">
            <a:solidFill>
              <a:srgbClr val="109A8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9F90C6-E638-26B4-4A03-59F6157A736A}"/>
              </a:ext>
            </a:extLst>
          </p:cNvPr>
          <p:cNvSpPr/>
          <p:nvPr/>
        </p:nvSpPr>
        <p:spPr>
          <a:xfrm>
            <a:off x="980588" y="1297962"/>
            <a:ext cx="2456874" cy="1107320"/>
          </a:xfrm>
          <a:prstGeom prst="rect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 Narrow" panose="020B0606020202030204" pitchFamily="34" charset="0"/>
              </a:rPr>
              <a:t>Klik</a:t>
            </a:r>
            <a:r>
              <a:rPr lang="en-US" sz="1400" dirty="0">
                <a:latin typeface="Arial Narrow" panose="020B0606020202030204" pitchFamily="34" charset="0"/>
              </a:rPr>
              <a:t> Menu </a:t>
            </a:r>
            <a:r>
              <a:rPr lang="en-US" sz="1400" b="1" dirty="0" err="1">
                <a:latin typeface="Arial Narrow" panose="020B0606020202030204" pitchFamily="34" charset="0"/>
              </a:rPr>
              <a:t>Tambah</a:t>
            </a:r>
            <a:r>
              <a:rPr lang="en-US" sz="1400" b="1" dirty="0">
                <a:latin typeface="Arial Narrow" panose="020B0606020202030204" pitchFamily="34" charset="0"/>
              </a:rPr>
              <a:t> Data </a:t>
            </a:r>
            <a:r>
              <a:rPr lang="en-US" sz="1400" b="1" dirty="0" err="1">
                <a:latin typeface="Arial Narrow" panose="020B0606020202030204" pitchFamily="34" charset="0"/>
              </a:rPr>
              <a:t>Penjaringan</a:t>
            </a:r>
            <a:r>
              <a:rPr lang="en-US" sz="1400" b="1" dirty="0"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latin typeface="Arial Narrow" panose="020B0606020202030204" pitchFamily="34" charset="0"/>
              </a:rPr>
              <a:t>Inovasi</a:t>
            </a:r>
            <a:r>
              <a:rPr lang="en-US" sz="1400" b="1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untuk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mengajukan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inovasi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3271BF-CDA0-4D36-69EA-7EFAD8A01686}"/>
              </a:ext>
            </a:extLst>
          </p:cNvPr>
          <p:cNvSpPr/>
          <p:nvPr/>
        </p:nvSpPr>
        <p:spPr>
          <a:xfrm>
            <a:off x="1048322" y="3516074"/>
            <a:ext cx="2321402" cy="3238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043B20-32E2-B81A-9958-81C0D777F7A5}"/>
              </a:ext>
            </a:extLst>
          </p:cNvPr>
          <p:cNvSpPr/>
          <p:nvPr/>
        </p:nvSpPr>
        <p:spPr>
          <a:xfrm>
            <a:off x="4583200" y="3405597"/>
            <a:ext cx="3019824" cy="64039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Data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masih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kosong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karena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inventor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baru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membuat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akun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4A5208-30B9-43F7-3F3A-6375F48B92F9}"/>
              </a:ext>
            </a:extLst>
          </p:cNvPr>
          <p:cNvCxnSpPr>
            <a:stCxn id="20" idx="0"/>
            <a:endCxn id="24" idx="2"/>
          </p:cNvCxnSpPr>
          <p:nvPr/>
        </p:nvCxnSpPr>
        <p:spPr>
          <a:xfrm flipV="1">
            <a:off x="6093115" y="4045986"/>
            <a:ext cx="2" cy="334051"/>
          </a:xfrm>
          <a:prstGeom prst="straightConnector1">
            <a:avLst/>
          </a:prstGeom>
          <a:ln w="28575">
            <a:solidFill>
              <a:srgbClr val="109A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55B8DC-D265-FDFD-B61B-45F8A29B627A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2209027" y="2405282"/>
            <a:ext cx="2" cy="111079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99820D9-DE83-D4FF-17F6-BF5F13F502E5}"/>
              </a:ext>
            </a:extLst>
          </p:cNvPr>
          <p:cNvSpPr/>
          <p:nvPr/>
        </p:nvSpPr>
        <p:spPr>
          <a:xfrm>
            <a:off x="2008909" y="1097848"/>
            <a:ext cx="400228" cy="400228"/>
          </a:xfrm>
          <a:prstGeom prst="ellipse">
            <a:avLst/>
          </a:prstGeom>
          <a:solidFill>
            <a:srgbClr val="109A8D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5C6D9-76F3-77C7-5A6A-67A1CBCCBA4F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845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0A245-2BDB-A903-9A79-FBCA7FA8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665018"/>
            <a:ext cx="8265201" cy="58089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4D88EC-81F2-C3A6-EC53-29DF5910B32F}"/>
              </a:ext>
            </a:extLst>
          </p:cNvPr>
          <p:cNvGrpSpPr/>
          <p:nvPr/>
        </p:nvGrpSpPr>
        <p:grpSpPr>
          <a:xfrm>
            <a:off x="323747" y="977956"/>
            <a:ext cx="3443415" cy="2180347"/>
            <a:chOff x="6829901" y="1491564"/>
            <a:chExt cx="3701093" cy="22240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E5679F-8A31-DF56-BDEF-29C6921320BA}"/>
                </a:ext>
              </a:extLst>
            </p:cNvPr>
            <p:cNvSpPr/>
            <p:nvPr/>
          </p:nvSpPr>
          <p:spPr>
            <a:xfrm>
              <a:off x="6829901" y="1691678"/>
              <a:ext cx="3701093" cy="2023918"/>
            </a:xfrm>
            <a:prstGeom prst="rect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latin typeface="Arial Narrow" panose="020B0606020202030204" pitchFamily="34" charset="0"/>
                </a:rPr>
                <a:t>Lengkapi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isian</a:t>
              </a:r>
              <a:r>
                <a:rPr lang="en-US" sz="1400" dirty="0">
                  <a:latin typeface="Arial Narrow" panose="020B0606020202030204" pitchFamily="34" charset="0"/>
                </a:rPr>
                <a:t> data </a:t>
              </a:r>
              <a:r>
                <a:rPr lang="en-US" sz="1400" dirty="0" err="1"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bagian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latin typeface="Arial Narrow" panose="020B0606020202030204" pitchFamily="34" charset="0"/>
                </a:rPr>
                <a:t>DATA INOVASI </a:t>
              </a:r>
              <a:r>
                <a:rPr lang="en-US" sz="1400" dirty="0">
                  <a:latin typeface="Arial Narrow" panose="020B0606020202030204" pitchFamily="34" charset="0"/>
                </a:rPr>
                <a:t>yang </a:t>
              </a:r>
              <a:r>
                <a:rPr lang="en-US" sz="1400" dirty="0" err="1">
                  <a:latin typeface="Arial Narrow" panose="020B0606020202030204" pitchFamily="34" charset="0"/>
                </a:rPr>
                <a:t>meliputi</a:t>
              </a:r>
              <a:r>
                <a:rPr lang="en-US" sz="1400" dirty="0">
                  <a:latin typeface="Arial Narrow" panose="020B0606020202030204" pitchFamily="34" charset="0"/>
                </a:rPr>
                <a:t>: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Kapupaten</a:t>
              </a:r>
              <a:r>
                <a:rPr lang="en-US" sz="1400" dirty="0"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latin typeface="Arial Narrow" panose="020B0606020202030204" pitchFamily="34" charset="0"/>
                </a:rPr>
                <a:t>kota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Nama </a:t>
              </a:r>
              <a:r>
                <a:rPr lang="en-US" sz="1400" dirty="0" err="1">
                  <a:latin typeface="Arial Narrow" panose="020B0606020202030204" pitchFamily="34" charset="0"/>
                </a:rPr>
                <a:t>Temuan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Bidang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Fokus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Jenis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Koordinat</a:t>
              </a:r>
              <a:r>
                <a:rPr lang="en-US" sz="1400" dirty="0">
                  <a:latin typeface="Arial Narrow" panose="020B0606020202030204" pitchFamily="34" charset="0"/>
                </a:rPr>
                <a:t> Lokasi </a:t>
              </a:r>
            </a:p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2530FDD-12A1-976B-6467-D8A80C982F6E}"/>
                </a:ext>
              </a:extLst>
            </p:cNvPr>
            <p:cNvSpPr/>
            <p:nvPr/>
          </p:nvSpPr>
          <p:spPr>
            <a:xfrm>
              <a:off x="8480334" y="1491564"/>
              <a:ext cx="417273" cy="396000"/>
            </a:xfrm>
            <a:prstGeom prst="ellipse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 Narrow" panose="020B0606020202030204" pitchFamily="34" charset="0"/>
                </a:rPr>
                <a:t>2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AF708EB-9090-1700-1D35-886EEB8862B9}"/>
              </a:ext>
            </a:extLst>
          </p:cNvPr>
          <p:cNvSpPr/>
          <p:nvPr/>
        </p:nvSpPr>
        <p:spPr>
          <a:xfrm>
            <a:off x="4038902" y="1731091"/>
            <a:ext cx="7968119" cy="3034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C6B7B2-9B3B-6B23-91DB-230EC8130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06"/>
          <a:stretch/>
        </p:blipFill>
        <p:spPr>
          <a:xfrm>
            <a:off x="349113" y="3493112"/>
            <a:ext cx="319269" cy="3362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09CC8B-2CBA-B120-5FB6-7D5A9F45721E}"/>
              </a:ext>
            </a:extLst>
          </p:cNvPr>
          <p:cNvSpPr txBox="1"/>
          <p:nvPr/>
        </p:nvSpPr>
        <p:spPr>
          <a:xfrm>
            <a:off x="724432" y="3493109"/>
            <a:ext cx="29391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23989" algn="l"/>
              </a:tabLst>
            </a:pP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Zoom In :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Memperbesar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peta</a:t>
            </a: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Zoom Out :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Memperkecil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peta</a:t>
            </a: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Fullscreen :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Mengubah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tampilan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peta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ukuran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layar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penuh</a:t>
            </a: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Pin Location :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Menandai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lokasi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koordinat</a:t>
            </a: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Edit :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Mengedit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lokasi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koordinat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telah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ditandai</a:t>
            </a: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23989" algn="l"/>
              </a:tabLst>
            </a:pPr>
            <a:r>
              <a:rPr lang="en-US" sz="1400">
                <a:latin typeface="Arial Narrow" panose="020B0606020202030204" pitchFamily="34" charset="0"/>
                <a:cs typeface="Arial" panose="020B0604020202020204" pitchFamily="34" charset="0"/>
              </a:rPr>
              <a:t>Delete : Menghapus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lokasi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koordinat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telah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ditandai</a:t>
            </a: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81F6CE-65FD-71F0-2B5F-27023D81C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50" y="3890817"/>
            <a:ext cx="308195" cy="3455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65A5E0-5FEC-6B93-AF41-50823D56F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03"/>
          <a:stretch/>
        </p:blipFill>
        <p:spPr>
          <a:xfrm>
            <a:off x="346238" y="4428916"/>
            <a:ext cx="326871" cy="3362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FBE587-762E-A449-88D7-81247CDF6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38" y="4971913"/>
            <a:ext cx="326871" cy="2895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47DAD4-2E35-C168-2CF7-0B1D3856A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650" y="5431069"/>
            <a:ext cx="308195" cy="3455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C5AEFC-22CC-6823-A33E-5F426D8F0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747" y="6096354"/>
            <a:ext cx="308195" cy="32687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25F6CC6-367E-37DA-68F1-6607736840A3}"/>
              </a:ext>
            </a:extLst>
          </p:cNvPr>
          <p:cNvSpPr/>
          <p:nvPr/>
        </p:nvSpPr>
        <p:spPr>
          <a:xfrm>
            <a:off x="323749" y="3354485"/>
            <a:ext cx="3443417" cy="323004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26089A-614C-D880-85E4-84EB187D46CC}"/>
              </a:ext>
            </a:extLst>
          </p:cNvPr>
          <p:cNvSpPr/>
          <p:nvPr/>
        </p:nvSpPr>
        <p:spPr>
          <a:xfrm>
            <a:off x="4246072" y="4848557"/>
            <a:ext cx="206089" cy="1476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C858879-173C-1AC9-0289-3E5CA31B9F56}"/>
              </a:ext>
            </a:extLst>
          </p:cNvPr>
          <p:cNvCxnSpPr>
            <a:stCxn id="35" idx="1"/>
            <a:endCxn id="32" idx="3"/>
          </p:cNvCxnSpPr>
          <p:nvPr/>
        </p:nvCxnSpPr>
        <p:spPr>
          <a:xfrm rot="10800000">
            <a:off x="3767166" y="4969507"/>
            <a:ext cx="478906" cy="617294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B7A0C206-239B-3C71-491D-B2C56BCB10F0}"/>
              </a:ext>
            </a:extLst>
          </p:cNvPr>
          <p:cNvCxnSpPr>
            <a:stCxn id="12" idx="1"/>
            <a:endCxn id="6" idx="3"/>
          </p:cNvCxnSpPr>
          <p:nvPr/>
        </p:nvCxnSpPr>
        <p:spPr>
          <a:xfrm rot="10800000">
            <a:off x="3767162" y="2166221"/>
            <a:ext cx="271740" cy="108189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611FBCB-D828-A074-1F6E-58EB73B053E4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352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64634B-30D8-DD0D-E45F-C104F89C4094}"/>
              </a:ext>
            </a:extLst>
          </p:cNvPr>
          <p:cNvGrpSpPr/>
          <p:nvPr/>
        </p:nvGrpSpPr>
        <p:grpSpPr>
          <a:xfrm>
            <a:off x="423248" y="1690038"/>
            <a:ext cx="3512408" cy="3477927"/>
            <a:chOff x="6829901" y="1539397"/>
            <a:chExt cx="3701093" cy="26748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297B32-334B-A2D4-CDBF-3FD47AFABAD0}"/>
                </a:ext>
              </a:extLst>
            </p:cNvPr>
            <p:cNvSpPr/>
            <p:nvPr/>
          </p:nvSpPr>
          <p:spPr>
            <a:xfrm>
              <a:off x="6829901" y="1691678"/>
              <a:ext cx="3701093" cy="2522590"/>
            </a:xfrm>
            <a:prstGeom prst="rect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latin typeface="Arial Narrow" panose="020B0606020202030204" pitchFamily="34" charset="0"/>
                </a:rPr>
                <a:t> tab </a:t>
              </a:r>
              <a:r>
                <a:rPr lang="en-US" sz="1400" b="1" dirty="0">
                  <a:latin typeface="Arial Narrow" panose="020B0606020202030204" pitchFamily="34" charset="0"/>
                </a:rPr>
                <a:t>PROFIL INOVATOR </a:t>
              </a:r>
              <a:r>
                <a:rPr lang="en-US" sz="1400" dirty="0">
                  <a:latin typeface="Arial Narrow" panose="020B0606020202030204" pitchFamily="34" charset="0"/>
                </a:rPr>
                <a:t>dan </a:t>
              </a:r>
              <a:r>
                <a:rPr lang="en-US" sz="1400" dirty="0" err="1">
                  <a:latin typeface="Arial Narrow" panose="020B0606020202030204" pitchFamily="34" charset="0"/>
                </a:rPr>
                <a:t>lengkapi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isian</a:t>
              </a:r>
              <a:r>
                <a:rPr lang="en-US" sz="1400" dirty="0">
                  <a:latin typeface="Arial Narrow" panose="020B0606020202030204" pitchFamily="34" charset="0"/>
                </a:rPr>
                <a:t> data </a:t>
              </a:r>
              <a:r>
                <a:rPr lang="en-US" sz="1400" dirty="0" err="1"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bagian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latin typeface="Arial Narrow" panose="020B0606020202030204" pitchFamily="34" charset="0"/>
                </a:rPr>
                <a:t>PROFIL INOVATOR </a:t>
              </a:r>
              <a:r>
                <a:rPr lang="en-US" sz="1400" dirty="0">
                  <a:latin typeface="Arial Narrow" panose="020B0606020202030204" pitchFamily="34" charset="0"/>
                </a:rPr>
                <a:t>yang </a:t>
              </a:r>
              <a:r>
                <a:rPr lang="en-US" sz="1400" dirty="0" err="1">
                  <a:latin typeface="Arial Narrow" panose="020B0606020202030204" pitchFamily="34" charset="0"/>
                </a:rPr>
                <a:t>meliputi</a:t>
              </a:r>
              <a:r>
                <a:rPr lang="en-US" sz="1400" dirty="0">
                  <a:latin typeface="Arial Narrow" panose="020B0606020202030204" pitchFamily="34" charset="0"/>
                </a:rPr>
                <a:t>:</a:t>
              </a:r>
            </a:p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Status (</a:t>
              </a:r>
              <a:r>
                <a:rPr lang="en-US" sz="1400" dirty="0" err="1">
                  <a:latin typeface="Arial Narrow" panose="020B0606020202030204" pitchFamily="34" charset="0"/>
                </a:rPr>
                <a:t>Perorangan</a:t>
              </a:r>
              <a:r>
                <a:rPr lang="en-US" sz="1400" dirty="0"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latin typeface="Arial Narrow" panose="020B0606020202030204" pitchFamily="34" charset="0"/>
                </a:rPr>
                <a:t>Kelompok</a:t>
              </a:r>
              <a:r>
                <a:rPr lang="en-US" sz="1400" dirty="0">
                  <a:latin typeface="Arial Narrow" panose="020B0606020202030204" pitchFamily="34" charset="0"/>
                </a:rPr>
                <a:t>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Nama Inventor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Nama </a:t>
              </a:r>
              <a:r>
                <a:rPr lang="en-US" sz="1400" dirty="0" err="1">
                  <a:latin typeface="Arial Narrow" panose="020B0606020202030204" pitchFamily="34" charset="0"/>
                </a:rPr>
                <a:t>anggota</a:t>
              </a:r>
              <a:r>
                <a:rPr lang="en-US" sz="1400" dirty="0">
                  <a:latin typeface="Arial Narrow" panose="020B0606020202030204" pitchFamily="34" charset="0"/>
                </a:rPr>
                <a:t> 1-4 (</a:t>
              </a:r>
              <a:r>
                <a:rPr lang="en-US" sz="1400" dirty="0" err="1"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latin typeface="Arial Narrow" panose="020B0606020202030204" pitchFamily="34" charset="0"/>
                </a:rPr>
                <a:t> inventor </a:t>
              </a:r>
              <a:r>
                <a:rPr lang="en-US" sz="1400" dirty="0" err="1">
                  <a:latin typeface="Arial Narrow" panose="020B0606020202030204" pitchFamily="34" charset="0"/>
                </a:rPr>
                <a:t>merupakan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kelompok</a:t>
              </a:r>
              <a:r>
                <a:rPr lang="en-US" sz="1400" dirty="0">
                  <a:latin typeface="Arial Narrow" panose="020B0606020202030204" pitchFamily="34" charset="0"/>
                </a:rPr>
                <a:t>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Alamat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Telepon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Tahapan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latin typeface="Arial Narrow" panose="020B0606020202030204" pitchFamily="34" charset="0"/>
                </a:rPr>
                <a:t> (Uji </a:t>
              </a:r>
              <a:r>
                <a:rPr lang="en-US" sz="1400" dirty="0" err="1">
                  <a:latin typeface="Arial Narrow" panose="020B0606020202030204" pitchFamily="34" charset="0"/>
                </a:rPr>
                <a:t>coba</a:t>
              </a:r>
              <a:r>
                <a:rPr lang="en-US" sz="1400" dirty="0"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latin typeface="Arial Narrow" panose="020B0606020202030204" pitchFamily="34" charset="0"/>
                </a:rPr>
                <a:t>penerapan</a:t>
              </a:r>
              <a:r>
                <a:rPr lang="en-US" sz="1400" dirty="0"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latin typeface="Arial Narrow" panose="020B0606020202030204" pitchFamily="34" charset="0"/>
                </a:rPr>
                <a:t>implementasi</a:t>
              </a:r>
              <a:r>
                <a:rPr lang="en-US" sz="1400" dirty="0"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latin typeface="Arial Narrow" panose="020B0606020202030204" pitchFamily="34" charset="0"/>
                </a:rPr>
                <a:t>Sudah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dipasarkan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F24469-0E19-4453-62FB-F304E0D701AD}"/>
                </a:ext>
              </a:extLst>
            </p:cNvPr>
            <p:cNvSpPr/>
            <p:nvPr/>
          </p:nvSpPr>
          <p:spPr>
            <a:xfrm>
              <a:off x="8471811" y="1539397"/>
              <a:ext cx="417273" cy="304563"/>
            </a:xfrm>
            <a:prstGeom prst="ellipse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3F9129-DF67-D6E7-FE75-68755718CA6C}"/>
              </a:ext>
            </a:extLst>
          </p:cNvPr>
          <p:cNvGrpSpPr/>
          <p:nvPr/>
        </p:nvGrpSpPr>
        <p:grpSpPr>
          <a:xfrm>
            <a:off x="4391895" y="621996"/>
            <a:ext cx="7495306" cy="6119021"/>
            <a:chOff x="4170220" y="263696"/>
            <a:chExt cx="7833097" cy="63947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E2A7BC-2F05-9C20-A608-29428FD5C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0220" y="263696"/>
              <a:ext cx="7833097" cy="639478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7D6DF6-0AAD-B3CB-6B8F-681CC431DA79}"/>
                </a:ext>
              </a:extLst>
            </p:cNvPr>
            <p:cNvSpPr/>
            <p:nvPr/>
          </p:nvSpPr>
          <p:spPr>
            <a:xfrm>
              <a:off x="4170220" y="1233057"/>
              <a:ext cx="7833097" cy="53612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99CA79-39A0-0B9C-6091-6CDCB08B98FC}"/>
                </a:ext>
              </a:extLst>
            </p:cNvPr>
            <p:cNvSpPr/>
            <p:nvPr/>
          </p:nvSpPr>
          <p:spPr>
            <a:xfrm>
              <a:off x="6096003" y="987716"/>
              <a:ext cx="1104902" cy="2453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23C6F-9CBF-E8EF-C45A-60E4A9465EF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935656" y="4114585"/>
            <a:ext cx="4562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C9F70B-635F-600A-03F0-44E8B87139B8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16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0808B-3273-CA6E-3991-0C03E40C7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5" y="659694"/>
            <a:ext cx="7144745" cy="50394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0574C8-6D6C-408B-91BF-3F7A7BF9C837}"/>
              </a:ext>
            </a:extLst>
          </p:cNvPr>
          <p:cNvSpPr/>
          <p:nvPr/>
        </p:nvSpPr>
        <p:spPr>
          <a:xfrm>
            <a:off x="384485" y="1523788"/>
            <a:ext cx="7144745" cy="41753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AA84E-C71F-8FAE-0A41-21817132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74" y="2243737"/>
            <a:ext cx="7154273" cy="44392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1D80D5-FF5E-1BC3-EE4A-0F0082207690}"/>
              </a:ext>
            </a:extLst>
          </p:cNvPr>
          <p:cNvSpPr/>
          <p:nvPr/>
        </p:nvSpPr>
        <p:spPr>
          <a:xfrm>
            <a:off x="4862947" y="2242888"/>
            <a:ext cx="7144745" cy="4466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782711-1A56-3FE2-FB31-DFE836EF37D9}"/>
              </a:ext>
            </a:extLst>
          </p:cNvPr>
          <p:cNvGrpSpPr/>
          <p:nvPr/>
        </p:nvGrpSpPr>
        <p:grpSpPr>
          <a:xfrm>
            <a:off x="8012257" y="659694"/>
            <a:ext cx="3512408" cy="2463888"/>
            <a:chOff x="6829901" y="1539397"/>
            <a:chExt cx="3701093" cy="18949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BD27DB-F445-D472-05E0-032071FD221A}"/>
                </a:ext>
              </a:extLst>
            </p:cNvPr>
            <p:cNvSpPr/>
            <p:nvPr/>
          </p:nvSpPr>
          <p:spPr>
            <a:xfrm>
              <a:off x="6829901" y="1691678"/>
              <a:ext cx="3701093" cy="1742693"/>
            </a:xfrm>
            <a:prstGeom prst="rect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latin typeface="Arial Narrow" panose="020B0606020202030204" pitchFamily="34" charset="0"/>
                </a:rPr>
                <a:t> tab </a:t>
              </a:r>
              <a:r>
                <a:rPr lang="en-US" sz="1400" b="1" dirty="0">
                  <a:latin typeface="Arial Narrow" panose="020B0606020202030204" pitchFamily="34" charset="0"/>
                </a:rPr>
                <a:t>TEMUAN INOVASI </a:t>
              </a:r>
              <a:r>
                <a:rPr lang="en-US" sz="1400" dirty="0">
                  <a:latin typeface="Arial Narrow" panose="020B0606020202030204" pitchFamily="34" charset="0"/>
                </a:rPr>
                <a:t>dan </a:t>
              </a:r>
              <a:r>
                <a:rPr lang="en-US" sz="1400" dirty="0" err="1">
                  <a:latin typeface="Arial Narrow" panose="020B0606020202030204" pitchFamily="34" charset="0"/>
                </a:rPr>
                <a:t>lengkapi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isian</a:t>
              </a:r>
              <a:r>
                <a:rPr lang="en-US" sz="1400" dirty="0">
                  <a:latin typeface="Arial Narrow" panose="020B0606020202030204" pitchFamily="34" charset="0"/>
                </a:rPr>
                <a:t> data </a:t>
              </a:r>
              <a:r>
                <a:rPr lang="en-US" sz="1400" dirty="0" err="1"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bagian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latin typeface="Arial Narrow" panose="020B0606020202030204" pitchFamily="34" charset="0"/>
                </a:rPr>
                <a:t>TEMUAN INOVASI </a:t>
              </a:r>
              <a:r>
                <a:rPr lang="en-US" sz="1400" dirty="0">
                  <a:latin typeface="Arial Narrow" panose="020B0606020202030204" pitchFamily="34" charset="0"/>
                </a:rPr>
                <a:t>yang </a:t>
              </a:r>
              <a:r>
                <a:rPr lang="en-US" sz="1400" dirty="0" err="1">
                  <a:latin typeface="Arial Narrow" panose="020B0606020202030204" pitchFamily="34" charset="0"/>
                </a:rPr>
                <a:t>meliputi</a:t>
              </a:r>
              <a:r>
                <a:rPr lang="en-US" sz="1400" dirty="0">
                  <a:latin typeface="Arial Narrow" panose="020B0606020202030204" pitchFamily="34" charset="0"/>
                </a:rPr>
                <a:t>:</a:t>
              </a:r>
            </a:p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Orisinalitas</a:t>
              </a:r>
              <a:r>
                <a:rPr lang="en-US" sz="1400" dirty="0">
                  <a:latin typeface="Arial Narrow" panose="020B0606020202030204" pitchFamily="34" charset="0"/>
                </a:rPr>
                <a:t> dan </a:t>
              </a:r>
              <a:r>
                <a:rPr lang="en-US" sz="1400" dirty="0" err="1">
                  <a:latin typeface="Arial Narrow" panose="020B0606020202030204" pitchFamily="34" charset="0"/>
                </a:rPr>
                <a:t>Kepioniran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Penerapan</a:t>
              </a:r>
              <a:r>
                <a:rPr lang="en-US" sz="1400" dirty="0">
                  <a:latin typeface="Arial Narrow" panose="020B0606020202030204" pitchFamily="34" charset="0"/>
                </a:rPr>
                <a:t> Di Masyarakat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Manfaat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Keberlangsungan</a:t>
              </a:r>
              <a:r>
                <a:rPr lang="en-US" sz="1400" dirty="0"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latin typeface="Arial Narrow" panose="020B0606020202030204" pitchFamily="34" charset="0"/>
                </a:rPr>
                <a:t>Komersialisasi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7B5DB9-1729-7DFF-9678-A4620931C892}"/>
                </a:ext>
              </a:extLst>
            </p:cNvPr>
            <p:cNvSpPr/>
            <p:nvPr/>
          </p:nvSpPr>
          <p:spPr>
            <a:xfrm>
              <a:off x="8471811" y="1539397"/>
              <a:ext cx="417273" cy="304563"/>
            </a:xfrm>
            <a:prstGeom prst="ellipse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 Narrow" panose="020B0606020202030204" pitchFamily="34" charset="0"/>
                </a:rPr>
                <a:t>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566A434-FE34-9C41-983F-592F91C0E60F}"/>
              </a:ext>
            </a:extLst>
          </p:cNvPr>
          <p:cNvSpPr/>
          <p:nvPr/>
        </p:nvSpPr>
        <p:spPr>
          <a:xfrm>
            <a:off x="3153291" y="1278448"/>
            <a:ext cx="1044288" cy="245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29EA6-2B65-D2C8-E526-1C33DE753678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610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6349D-5D31-01E4-0FC7-B2661C06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094" y="687370"/>
            <a:ext cx="8106906" cy="59825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96DAE4-53E0-92FF-C7C2-6ED5FF1C4B49}"/>
              </a:ext>
            </a:extLst>
          </p:cNvPr>
          <p:cNvGrpSpPr/>
          <p:nvPr/>
        </p:nvGrpSpPr>
        <p:grpSpPr>
          <a:xfrm>
            <a:off x="344368" y="1379838"/>
            <a:ext cx="3512408" cy="4044329"/>
            <a:chOff x="6829901" y="1497865"/>
            <a:chExt cx="3701093" cy="31104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97D0D6-BCE4-3F82-8713-BE07FD8CD104}"/>
                </a:ext>
              </a:extLst>
            </p:cNvPr>
            <p:cNvSpPr/>
            <p:nvPr/>
          </p:nvSpPr>
          <p:spPr>
            <a:xfrm>
              <a:off x="6829901" y="1691678"/>
              <a:ext cx="3701093" cy="2916676"/>
            </a:xfrm>
            <a:prstGeom prst="rect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latin typeface="Arial Narrow" panose="020B0606020202030204" pitchFamily="34" charset="0"/>
                </a:rPr>
                <a:t> tab </a:t>
              </a:r>
              <a:r>
                <a:rPr lang="en-US" sz="1400" b="1" dirty="0">
                  <a:latin typeface="Arial Narrow" panose="020B0606020202030204" pitchFamily="34" charset="0"/>
                </a:rPr>
                <a:t>PROPOSAL </a:t>
              </a:r>
              <a:r>
                <a:rPr lang="en-US" sz="1400" dirty="0">
                  <a:latin typeface="Arial Narrow" panose="020B0606020202030204" pitchFamily="34" charset="0"/>
                </a:rPr>
                <a:t>dan </a:t>
              </a:r>
              <a:r>
                <a:rPr lang="en-US" sz="1400" dirty="0" err="1">
                  <a:latin typeface="Arial Narrow" panose="020B0606020202030204" pitchFamily="34" charset="0"/>
                </a:rPr>
                <a:t>lengkapi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isian</a:t>
              </a:r>
              <a:r>
                <a:rPr lang="en-US" sz="1400" dirty="0">
                  <a:latin typeface="Arial Narrow" panose="020B0606020202030204" pitchFamily="34" charset="0"/>
                </a:rPr>
                <a:t> data </a:t>
              </a:r>
              <a:r>
                <a:rPr lang="en-US" sz="1400" dirty="0" err="1"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bagian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latin typeface="Arial Narrow" panose="020B0606020202030204" pitchFamily="34" charset="0"/>
                </a:rPr>
                <a:t>PROPOSAL </a:t>
              </a:r>
              <a:r>
                <a:rPr lang="en-US" sz="1400" dirty="0">
                  <a:latin typeface="Arial Narrow" panose="020B0606020202030204" pitchFamily="34" charset="0"/>
                </a:rPr>
                <a:t>yang </a:t>
              </a:r>
              <a:r>
                <a:rPr lang="en-US" sz="1400" dirty="0" err="1">
                  <a:latin typeface="Arial Narrow" panose="020B0606020202030204" pitchFamily="34" charset="0"/>
                </a:rPr>
                <a:t>meliputi</a:t>
              </a:r>
              <a:r>
                <a:rPr lang="en-US" sz="1400" dirty="0">
                  <a:latin typeface="Arial Narrow" panose="020B0606020202030204" pitchFamily="34" charset="0"/>
                </a:rPr>
                <a:t>:</a:t>
              </a:r>
            </a:p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Abstrak</a:t>
              </a:r>
              <a:r>
                <a:rPr lang="en-US" sz="1400" dirty="0"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latin typeface="Arial Narrow" panose="020B0606020202030204" pitchFamily="34" charset="0"/>
                </a:rPr>
                <a:t>Ringkasan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Eksekutif</a:t>
              </a:r>
              <a:r>
                <a:rPr lang="en-US" sz="1400" dirty="0">
                  <a:latin typeface="Arial Narrow" panose="020B0606020202030204" pitchFamily="34" charset="0"/>
                </a:rPr>
                <a:t> (</a:t>
              </a:r>
              <a:r>
                <a:rPr lang="en-US" sz="1400" dirty="0" err="1">
                  <a:latin typeface="Arial Narrow" panose="020B0606020202030204" pitchFamily="34" charset="0"/>
                </a:rPr>
                <a:t>maksimal</a:t>
              </a:r>
              <a:r>
                <a:rPr lang="en-US" sz="1400" dirty="0">
                  <a:latin typeface="Arial Narrow" panose="020B0606020202030204" pitchFamily="34" charset="0"/>
                </a:rPr>
                <a:t> 250 kata)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Latar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Belakang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Maksud</a:t>
              </a:r>
              <a:r>
                <a:rPr lang="en-US" sz="1400" dirty="0">
                  <a:latin typeface="Arial Narrow" panose="020B0606020202030204" pitchFamily="34" charset="0"/>
                </a:rPr>
                <a:t> dan </a:t>
              </a:r>
              <a:r>
                <a:rPr lang="en-US" sz="1400" dirty="0" err="1">
                  <a:latin typeface="Arial Narrow" panose="020B0606020202030204" pitchFamily="34" charset="0"/>
                </a:rPr>
                <a:t>Tujuan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Manfaat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Keunggulan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Aspek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Penerapan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Anggaran</a:t>
              </a:r>
              <a:r>
                <a:rPr lang="en-US" sz="1400" dirty="0">
                  <a:latin typeface="Arial Narrow" panose="020B0606020202030204" pitchFamily="34" charset="0"/>
                </a:rPr>
                <a:t> [</a:t>
              </a:r>
              <a:r>
                <a:rPr lang="sv-SE" sz="1400" dirty="0">
                  <a:latin typeface="Arial Narrow" panose="020B0606020202030204" pitchFamily="34" charset="0"/>
                </a:rPr>
                <a:t>Perhitungan Biaya Produksi Temuan/Inovasi dan harga jual produk (apabila sudah dikomersialkan)]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1E4A4C-A693-FBB5-1087-15804DE532E3}"/>
                </a:ext>
              </a:extLst>
            </p:cNvPr>
            <p:cNvSpPr/>
            <p:nvPr/>
          </p:nvSpPr>
          <p:spPr>
            <a:xfrm>
              <a:off x="8414910" y="1497865"/>
              <a:ext cx="531075" cy="387626"/>
            </a:xfrm>
            <a:prstGeom prst="ellipse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 Narrow" panose="020B0606020202030204" pitchFamily="34" charset="0"/>
                </a:rPr>
                <a:t>5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D91D5E-A383-E017-14F2-1CFDF5D87B2E}"/>
              </a:ext>
            </a:extLst>
          </p:cNvPr>
          <p:cNvSpPr/>
          <p:nvPr/>
        </p:nvSpPr>
        <p:spPr>
          <a:xfrm>
            <a:off x="4085094" y="1683470"/>
            <a:ext cx="8106906" cy="4986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B37C0-87E5-88D0-2452-F578836797DB}"/>
              </a:ext>
            </a:extLst>
          </p:cNvPr>
          <p:cNvSpPr/>
          <p:nvPr/>
        </p:nvSpPr>
        <p:spPr>
          <a:xfrm>
            <a:off x="8387927" y="1385706"/>
            <a:ext cx="803565" cy="297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E154705-466F-BE71-3EB3-749D1F223830}"/>
              </a:ext>
            </a:extLst>
          </p:cNvPr>
          <p:cNvCxnSpPr>
            <a:cxnSpLocks/>
          </p:cNvCxnSpPr>
          <p:nvPr/>
        </p:nvCxnSpPr>
        <p:spPr>
          <a:xfrm flipH="1">
            <a:off x="3856776" y="4163318"/>
            <a:ext cx="2283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A3C4BB-97F9-7B26-0076-A79D6ACF86E3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408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0771B1-6AD3-B116-EB81-872BE26FDB81}"/>
              </a:ext>
            </a:extLst>
          </p:cNvPr>
          <p:cNvGrpSpPr/>
          <p:nvPr/>
        </p:nvGrpSpPr>
        <p:grpSpPr>
          <a:xfrm>
            <a:off x="809493" y="1693662"/>
            <a:ext cx="3512408" cy="3470676"/>
            <a:chOff x="6829901" y="1539394"/>
            <a:chExt cx="3701093" cy="26692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40E401-6115-E1C8-58FE-C0212C20275B}"/>
                </a:ext>
              </a:extLst>
            </p:cNvPr>
            <p:cNvSpPr/>
            <p:nvPr/>
          </p:nvSpPr>
          <p:spPr>
            <a:xfrm>
              <a:off x="6829901" y="1691678"/>
              <a:ext cx="3701093" cy="2517011"/>
            </a:xfrm>
            <a:prstGeom prst="rect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latin typeface="Arial Narrow" panose="020B0606020202030204" pitchFamily="34" charset="0"/>
                </a:rPr>
                <a:t> tab </a:t>
              </a:r>
              <a:r>
                <a:rPr lang="en-US" sz="1400" b="1" dirty="0">
                  <a:latin typeface="Arial Narrow" panose="020B0606020202030204" pitchFamily="34" charset="0"/>
                </a:rPr>
                <a:t>DATA DUKUNG </a:t>
              </a:r>
              <a:r>
                <a:rPr lang="en-US" sz="1400" dirty="0">
                  <a:latin typeface="Arial Narrow" panose="020B0606020202030204" pitchFamily="34" charset="0"/>
                </a:rPr>
                <a:t>dan </a:t>
              </a:r>
              <a:r>
                <a:rPr lang="en-US" sz="1400" dirty="0" err="1">
                  <a:latin typeface="Arial Narrow" panose="020B0606020202030204" pitchFamily="34" charset="0"/>
                </a:rPr>
                <a:t>lengkapi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isian</a:t>
              </a:r>
              <a:r>
                <a:rPr lang="en-US" sz="1400" dirty="0">
                  <a:latin typeface="Arial Narrow" panose="020B0606020202030204" pitchFamily="34" charset="0"/>
                </a:rPr>
                <a:t> data </a:t>
              </a:r>
              <a:r>
                <a:rPr lang="en-US" sz="1400" dirty="0" err="1"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bagian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latin typeface="Arial Narrow" panose="020B0606020202030204" pitchFamily="34" charset="0"/>
                </a:rPr>
                <a:t>DATA DUKUNG </a:t>
              </a:r>
              <a:r>
                <a:rPr lang="en-US" sz="1400" dirty="0">
                  <a:latin typeface="Arial Narrow" panose="020B0606020202030204" pitchFamily="34" charset="0"/>
                </a:rPr>
                <a:t>yang </a:t>
              </a:r>
              <a:r>
                <a:rPr lang="en-US" sz="1400" dirty="0" err="1">
                  <a:latin typeface="Arial Narrow" panose="020B0606020202030204" pitchFamily="34" charset="0"/>
                </a:rPr>
                <a:t>meliputi</a:t>
              </a:r>
              <a:r>
                <a:rPr lang="en-US" sz="1400" dirty="0">
                  <a:latin typeface="Arial Narrow" panose="020B0606020202030204" pitchFamily="34" charset="0"/>
                </a:rPr>
                <a:t>:</a:t>
              </a:r>
            </a:p>
            <a:p>
              <a:pPr algn="ctr"/>
              <a:endParaRPr lang="en-US" sz="1400" dirty="0">
                <a:latin typeface="Arial Narrow" panose="020B0606020202030204" pitchFamily="34" charset="0"/>
              </a:endParaRP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 err="1">
                  <a:latin typeface="Arial Narrow" panose="020B0606020202030204" pitchFamily="34" charset="0"/>
                </a:rPr>
                <a:t>Profil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bisnis</a:t>
              </a:r>
              <a:r>
                <a:rPr lang="en-US" sz="1400" dirty="0">
                  <a:latin typeface="Arial Narrow" panose="020B0606020202030204" pitchFamily="34" charset="0"/>
                </a:rPr>
                <a:t> (file)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Foto </a:t>
              </a:r>
              <a:r>
                <a:rPr lang="en-US" sz="1400" dirty="0" err="1">
                  <a:latin typeface="Arial Narrow" panose="020B0606020202030204" pitchFamily="34" charset="0"/>
                </a:rPr>
                <a:t>Produk</a:t>
              </a:r>
              <a:r>
                <a:rPr lang="en-US" sz="1400" dirty="0">
                  <a:latin typeface="Arial Narrow" panose="020B0606020202030204" pitchFamily="34" charset="0"/>
                </a:rPr>
                <a:t> (file)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Foto </a:t>
              </a:r>
              <a:r>
                <a:rPr lang="en-US" sz="1400" dirty="0" err="1">
                  <a:latin typeface="Arial Narrow" panose="020B0606020202030204" pitchFamily="34" charset="0"/>
                </a:rPr>
                <a:t>Kegiatan</a:t>
              </a:r>
              <a:r>
                <a:rPr lang="en-US" sz="1400" dirty="0">
                  <a:latin typeface="Arial Narrow" panose="020B0606020202030204" pitchFamily="34" charset="0"/>
                </a:rPr>
                <a:t> (file)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Surat </a:t>
              </a:r>
              <a:r>
                <a:rPr lang="en-US" sz="1400" dirty="0" err="1">
                  <a:latin typeface="Arial Narrow" panose="020B0606020202030204" pitchFamily="34" charset="0"/>
                </a:rPr>
                <a:t>pengantar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dari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Bappeda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Kab</a:t>
              </a:r>
              <a:r>
                <a:rPr lang="en-US" sz="1400" dirty="0">
                  <a:latin typeface="Arial Narrow" panose="020B0606020202030204" pitchFamily="34" charset="0"/>
                </a:rPr>
                <a:t>/Kota (</a:t>
              </a:r>
              <a:r>
                <a:rPr lang="en-US" sz="1400" dirty="0" err="1">
                  <a:latin typeface="Arial Narrow" panose="020B0606020202030204" pitchFamily="34" charset="0"/>
                </a:rPr>
                <a:t>wajib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bagi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peserta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lomba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krenova</a:t>
              </a:r>
              <a:r>
                <a:rPr lang="en-US" sz="1400" dirty="0">
                  <a:latin typeface="Arial Narrow" panose="020B0606020202030204" pitchFamily="34" charset="0"/>
                </a:rPr>
                <a:t>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Surat </a:t>
              </a:r>
              <a:r>
                <a:rPr lang="en-US" sz="1400" dirty="0" err="1">
                  <a:latin typeface="Arial Narrow" panose="020B0606020202030204" pitchFamily="34" charset="0"/>
                </a:rPr>
                <a:t>Pernyataan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Keaslian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Temuan</a:t>
              </a:r>
              <a:r>
                <a:rPr lang="en-US" sz="1400" dirty="0">
                  <a:latin typeface="Arial Narrow" panose="020B0606020202030204" pitchFamily="34" charset="0"/>
                </a:rPr>
                <a:t> (file)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KTP Inventor dan </a:t>
              </a:r>
              <a:r>
                <a:rPr lang="en-US" sz="1400" dirty="0" err="1">
                  <a:latin typeface="Arial Narrow" panose="020B0606020202030204" pitchFamily="34" charset="0"/>
                </a:rPr>
                <a:t>Kelompok</a:t>
              </a:r>
              <a:r>
                <a:rPr lang="en-US" sz="1400" dirty="0">
                  <a:latin typeface="Arial Narrow" panose="020B0606020202030204" pitchFamily="34" charset="0"/>
                </a:rPr>
                <a:t> (file)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Foto Inventor (file)</a:t>
              </a:r>
            </a:p>
            <a:p>
              <a:pPr marL="342957" indent="-342957">
                <a:buFont typeface="+mj-lt"/>
                <a:buAutoNum type="arabicPeriod"/>
              </a:pPr>
              <a:r>
                <a:rPr lang="en-US" sz="1400" dirty="0">
                  <a:latin typeface="Arial Narrow" panose="020B0606020202030204" pitchFamily="34" charset="0"/>
                </a:rPr>
                <a:t>Video </a:t>
              </a:r>
              <a:r>
                <a:rPr lang="en-US" sz="1400" dirty="0" err="1">
                  <a:latin typeface="Arial Narrow" panose="020B0606020202030204" pitchFamily="34" charset="0"/>
                </a:rPr>
                <a:t>profil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produk</a:t>
              </a:r>
              <a:r>
                <a:rPr lang="en-US" sz="1400" dirty="0">
                  <a:latin typeface="Arial Narrow" panose="020B0606020202030204" pitchFamily="34" charset="0"/>
                </a:rPr>
                <a:t> (link video)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551CF9-BE30-EF9A-6118-4DD3ADE64BB8}"/>
                </a:ext>
              </a:extLst>
            </p:cNvPr>
            <p:cNvSpPr/>
            <p:nvPr/>
          </p:nvSpPr>
          <p:spPr>
            <a:xfrm>
              <a:off x="8414910" y="1539394"/>
              <a:ext cx="531075" cy="387626"/>
            </a:xfrm>
            <a:prstGeom prst="ellipse">
              <a:avLst/>
            </a:prstGeom>
            <a:solidFill>
              <a:srgbClr val="109A8D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 Narrow" panose="020B0606020202030204" pitchFamily="34" charset="0"/>
                </a:rPr>
                <a:t>6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9624A6-5B07-26C3-83E5-4E0F60E2840E}"/>
              </a:ext>
            </a:extLst>
          </p:cNvPr>
          <p:cNvGrpSpPr/>
          <p:nvPr/>
        </p:nvGrpSpPr>
        <p:grpSpPr>
          <a:xfrm>
            <a:off x="5039375" y="609599"/>
            <a:ext cx="6198984" cy="6248403"/>
            <a:chOff x="5039375" y="53341"/>
            <a:chExt cx="6750844" cy="6804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99A79D-25A3-BE7D-60FF-105640B2D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78"/>
            <a:stretch/>
          </p:blipFill>
          <p:spPr>
            <a:xfrm>
              <a:off x="5039375" y="53341"/>
              <a:ext cx="6750844" cy="680466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D3A121-50F5-B3CB-E8FC-D9E79DA158EC}"/>
                </a:ext>
              </a:extLst>
            </p:cNvPr>
            <p:cNvSpPr/>
            <p:nvPr/>
          </p:nvSpPr>
          <p:spPr>
            <a:xfrm>
              <a:off x="5039375" y="872840"/>
              <a:ext cx="6750844" cy="59851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15EA3B-DAD2-BCC2-E3BE-39F4B7D3DD06}"/>
                </a:ext>
              </a:extLst>
            </p:cNvPr>
            <p:cNvSpPr/>
            <p:nvPr/>
          </p:nvSpPr>
          <p:spPr>
            <a:xfrm>
              <a:off x="9321945" y="575075"/>
              <a:ext cx="826943" cy="2977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5CF739-906B-D15E-D37D-571FF1ACA339}"/>
              </a:ext>
            </a:extLst>
          </p:cNvPr>
          <p:cNvCxnSpPr>
            <a:cxnSpLocks/>
          </p:cNvCxnSpPr>
          <p:nvPr/>
        </p:nvCxnSpPr>
        <p:spPr>
          <a:xfrm flipH="1">
            <a:off x="4321901" y="3913685"/>
            <a:ext cx="717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DE3A01-299D-A757-329F-C947BE12E0D7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64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8FE737-492C-48C5-B9C2-B8046B07DBAE}"/>
              </a:ext>
            </a:extLst>
          </p:cNvPr>
          <p:cNvSpPr/>
          <p:nvPr/>
        </p:nvSpPr>
        <p:spPr>
          <a:xfrm>
            <a:off x="5385953" y="4841656"/>
            <a:ext cx="6096000" cy="1197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EA2104-74DE-4CD6-AF6A-DD4B69791FFB}"/>
              </a:ext>
            </a:extLst>
          </p:cNvPr>
          <p:cNvSpPr/>
          <p:nvPr/>
        </p:nvSpPr>
        <p:spPr>
          <a:xfrm>
            <a:off x="5385954" y="6039548"/>
            <a:ext cx="6096000" cy="369332"/>
          </a:xfrm>
          <a:prstGeom prst="rect">
            <a:avLst/>
          </a:prstGeom>
          <a:solidFill>
            <a:srgbClr val="4A7EBB"/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https://pindah.jatengprov.go.id/ 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73CBA1-515A-7FDB-CE8F-554F241D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235" y="585355"/>
            <a:ext cx="4762500" cy="476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1CB42-F1CA-F10F-9B2A-97F2EDAAA501}"/>
              </a:ext>
            </a:extLst>
          </p:cNvPr>
          <p:cNvSpPr txBox="1"/>
          <p:nvPr/>
        </p:nvSpPr>
        <p:spPr>
          <a:xfrm>
            <a:off x="1194521" y="5347855"/>
            <a:ext cx="35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A7EBB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PINDAH JATENG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10483-BC2B-9E48-C2E3-5F626DC52608}"/>
              </a:ext>
            </a:extLst>
          </p:cNvPr>
          <p:cNvSpPr txBox="1"/>
          <p:nvPr/>
        </p:nvSpPr>
        <p:spPr>
          <a:xfrm>
            <a:off x="1139969" y="5824105"/>
            <a:ext cx="3117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Pusat Informasi Inovasi Daerah</a:t>
            </a:r>
          </a:p>
          <a:p>
            <a:pPr algn="ctr"/>
            <a:r>
              <a:rPr lang="sv-SE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Provinsi Jawa Tengah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8171E-CF9C-DAF6-EEB9-3CA6B0574559}"/>
              </a:ext>
            </a:extLst>
          </p:cNvPr>
          <p:cNvSpPr txBox="1"/>
          <p:nvPr/>
        </p:nvSpPr>
        <p:spPr>
          <a:xfrm>
            <a:off x="5385953" y="933064"/>
            <a:ext cx="6096000" cy="2554545"/>
          </a:xfrm>
          <a:prstGeom prst="rect">
            <a:avLst/>
          </a:prstGeom>
          <a:noFill/>
          <a:ln w="28575">
            <a:solidFill>
              <a:srgbClr val="4A7EBB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PINDAH JATENG (Pusat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Informasi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Daerah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Provinsi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Jawa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Tengah)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merupakan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sistem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penyediaan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data dan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informasi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terpadu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satu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pintu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dari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semua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Jawa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Tengah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meliputi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rangka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pembaharuan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penyelenggaraan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pemerintahan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daerah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rangka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peningkatan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proses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produksi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berasal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Masyarakat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yang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dikelola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oleh </a:t>
            </a:r>
            <a:r>
              <a:rPr lang="sv-SE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Badan Riset dan Inovasi Daerah (BRIDA) Provinsi Jawa Tengah</a:t>
            </a:r>
          </a:p>
          <a:p>
            <a:pPr algn="just"/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C16FE-0134-2379-8530-03BC800D2198}"/>
              </a:ext>
            </a:extLst>
          </p:cNvPr>
          <p:cNvSpPr txBox="1"/>
          <p:nvPr/>
        </p:nvSpPr>
        <p:spPr>
          <a:xfrm>
            <a:off x="5385953" y="490051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 PINDAH JATENG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diakses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secara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online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melalui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perangkat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smartphone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/laptop/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komputer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terkoneksi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jaringan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internet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menggunakan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browser (Chrome/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mozilla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lainnya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melalui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Alamat:</a:t>
            </a:r>
          </a:p>
        </p:txBody>
      </p:sp>
    </p:spTree>
    <p:extLst>
      <p:ext uri="{BB962C8B-B14F-4D97-AF65-F5344CB8AC3E}">
        <p14:creationId xmlns:p14="http://schemas.microsoft.com/office/powerpoint/2010/main" val="1138100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5A1296-44F4-4996-71C7-C251FA343647}"/>
              </a:ext>
            </a:extLst>
          </p:cNvPr>
          <p:cNvGrpSpPr/>
          <p:nvPr/>
        </p:nvGrpSpPr>
        <p:grpSpPr>
          <a:xfrm>
            <a:off x="124692" y="676203"/>
            <a:ext cx="11956472" cy="6072537"/>
            <a:chOff x="-114055" y="410521"/>
            <a:chExt cx="12479587" cy="6338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C5AD7E-EBE6-F9A8-C816-630FE3CD24BE}"/>
                </a:ext>
              </a:extLst>
            </p:cNvPr>
            <p:cNvSpPr txBox="1"/>
            <p:nvPr/>
          </p:nvSpPr>
          <p:spPr>
            <a:xfrm>
              <a:off x="-114055" y="2565490"/>
              <a:ext cx="12479587" cy="321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Apabila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inventor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sudah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melengkapi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data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penjaringan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inovasi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dan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telah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melakukan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penyimpanan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data,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maka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data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tersebut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akan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terlihat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pada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halaman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beranda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penjaringan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inovasi</a:t>
              </a:r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endParaRPr lang="en-US" sz="1400" b="1" dirty="0">
                <a:solidFill>
                  <a:srgbClr val="109A8D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B708173-8624-7EF6-31FD-52985D7DF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6" r="1023" b="41201"/>
            <a:stretch/>
          </p:blipFill>
          <p:spPr>
            <a:xfrm>
              <a:off x="62349" y="410521"/>
              <a:ext cx="12067310" cy="213069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660E4C-0D2D-7683-9035-C0CD7C64EC79}"/>
                </a:ext>
              </a:extLst>
            </p:cNvPr>
            <p:cNvSpPr/>
            <p:nvPr/>
          </p:nvSpPr>
          <p:spPr>
            <a:xfrm>
              <a:off x="8680449" y="1270584"/>
              <a:ext cx="1180307" cy="3238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086C12-040E-A700-46E9-BDFE9B604A6F}"/>
                </a:ext>
              </a:extLst>
            </p:cNvPr>
            <p:cNvSpPr/>
            <p:nvPr/>
          </p:nvSpPr>
          <p:spPr>
            <a:xfrm>
              <a:off x="1124742" y="2058221"/>
              <a:ext cx="710410" cy="3238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7DE7ABD-D69C-AD83-976A-D3D36CD189D6}"/>
                </a:ext>
              </a:extLst>
            </p:cNvPr>
            <p:cNvGrpSpPr/>
            <p:nvPr/>
          </p:nvGrpSpPr>
          <p:grpSpPr>
            <a:xfrm>
              <a:off x="2362204" y="1666329"/>
              <a:ext cx="6026633" cy="899159"/>
              <a:chOff x="2362199" y="4714868"/>
              <a:chExt cx="6026634" cy="89915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B392026-E769-631A-24BF-DF4E6C2BCB78}"/>
                  </a:ext>
                </a:extLst>
              </p:cNvPr>
              <p:cNvSpPr/>
              <p:nvPr/>
            </p:nvSpPr>
            <p:spPr>
              <a:xfrm>
                <a:off x="2362199" y="4980593"/>
                <a:ext cx="6026634" cy="633434"/>
              </a:xfrm>
              <a:prstGeom prst="rect">
                <a:avLst/>
              </a:prstGeom>
              <a:solidFill>
                <a:srgbClr val="109A8D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sz="1400" dirty="0" err="1">
                    <a:latin typeface="Arial Narrow" panose="020B0606020202030204" pitchFamily="34" charset="0"/>
                  </a:rPr>
                  <a:t>Apabila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isian</a:t>
                </a:r>
                <a:r>
                  <a:rPr lang="en-US" sz="1400" dirty="0">
                    <a:latin typeface="Arial Narrow" panose="020B0606020202030204" pitchFamily="34" charset="0"/>
                  </a:rPr>
                  <a:t> data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sudah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lengkap</a:t>
                </a:r>
                <a:r>
                  <a:rPr lang="en-US" sz="1400" dirty="0">
                    <a:latin typeface="Arial Narrow" panose="020B0606020202030204" pitchFamily="34" charset="0"/>
                  </a:rPr>
                  <a:t>,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klik</a:t>
                </a:r>
                <a:r>
                  <a:rPr lang="en-US" sz="1400" dirty="0">
                    <a:latin typeface="Arial Narrow" panose="020B0606020202030204" pitchFamily="34" charset="0"/>
                  </a:rPr>
                  <a:t> tab </a:t>
                </a:r>
                <a:r>
                  <a:rPr lang="en-US" sz="1400" b="1" dirty="0">
                    <a:latin typeface="Arial Narrow" panose="020B0606020202030204" pitchFamily="34" charset="0"/>
                  </a:rPr>
                  <a:t>SIMPAN DATA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kemudian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klik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b="1" dirty="0" err="1">
                    <a:latin typeface="Arial Narrow" panose="020B0606020202030204" pitchFamily="34" charset="0"/>
                  </a:rPr>
                  <a:t>Simpan</a:t>
                </a:r>
                <a:endParaRPr lang="en-US" sz="14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86FAE05-6072-33BD-7206-E659E07FDD33}"/>
                  </a:ext>
                </a:extLst>
              </p:cNvPr>
              <p:cNvSpPr/>
              <p:nvPr/>
            </p:nvSpPr>
            <p:spPr>
              <a:xfrm>
                <a:off x="5123515" y="4714868"/>
                <a:ext cx="504000" cy="504000"/>
              </a:xfrm>
              <a:prstGeom prst="ellipse">
                <a:avLst/>
              </a:prstGeom>
              <a:solidFill>
                <a:srgbClr val="109A8D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 Narrow" panose="020B0606020202030204" pitchFamily="34" charset="0"/>
                  </a:rPr>
                  <a:t>7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D55A5D-F138-1761-5D5E-C6B951C1E694}"/>
                </a:ext>
              </a:extLst>
            </p:cNvPr>
            <p:cNvCxnSpPr>
              <a:cxnSpLocks/>
              <a:stCxn id="33" idx="3"/>
              <a:endCxn id="35" idx="1"/>
            </p:cNvCxnSpPr>
            <p:nvPr/>
          </p:nvCxnSpPr>
          <p:spPr>
            <a:xfrm>
              <a:off x="1835152" y="2220137"/>
              <a:ext cx="527052" cy="286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E94AF-8C26-C1C0-CFBB-51E3EE63516B}"/>
                </a:ext>
              </a:extLst>
            </p:cNvPr>
            <p:cNvGrpSpPr/>
            <p:nvPr/>
          </p:nvGrpSpPr>
          <p:grpSpPr>
            <a:xfrm>
              <a:off x="0" y="2963646"/>
              <a:ext cx="12192000" cy="2130695"/>
              <a:chOff x="-1033374" y="3755173"/>
              <a:chExt cx="13225374" cy="2544027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E529D6F-9A53-0B48-B267-CD7FF13C8C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9900" b="6363"/>
              <a:stretch/>
            </p:blipFill>
            <p:spPr>
              <a:xfrm>
                <a:off x="-1033374" y="3755173"/>
                <a:ext cx="9916909" cy="2544027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40E57891-747A-3904-0551-F5B98B65F9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2599" t="29011" r="1" b="7101"/>
              <a:stretch/>
            </p:blipFill>
            <p:spPr>
              <a:xfrm>
                <a:off x="6428509" y="3755173"/>
                <a:ext cx="5763491" cy="2544027"/>
              </a:xfrm>
              <a:prstGeom prst="rect">
                <a:avLst/>
              </a:prstGeom>
            </p:spPr>
          </p:pic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EE3831-98E2-B4B8-B5C9-564ED0ABE9C5}"/>
                </a:ext>
              </a:extLst>
            </p:cNvPr>
            <p:cNvSpPr/>
            <p:nvPr/>
          </p:nvSpPr>
          <p:spPr>
            <a:xfrm>
              <a:off x="10584180" y="4091897"/>
              <a:ext cx="1257300" cy="416560"/>
            </a:xfrm>
            <a:prstGeom prst="rect">
              <a:avLst/>
            </a:prstGeom>
            <a:noFill/>
            <a:ln w="28575">
              <a:solidFill>
                <a:srgbClr val="109A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3292DD2-0916-F35C-0593-6C7983E3EAAA}"/>
                </a:ext>
              </a:extLst>
            </p:cNvPr>
            <p:cNvGrpSpPr/>
            <p:nvPr/>
          </p:nvGrpSpPr>
          <p:grpSpPr>
            <a:xfrm>
              <a:off x="7611225" y="5216165"/>
              <a:ext cx="4578777" cy="1532576"/>
              <a:chOff x="3425265" y="5325424"/>
              <a:chExt cx="4578777" cy="15325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763F8D6-FADE-3FC1-84F5-947FA72AD279}"/>
                  </a:ext>
                </a:extLst>
              </p:cNvPr>
              <p:cNvGrpSpPr/>
              <p:nvPr/>
            </p:nvGrpSpPr>
            <p:grpSpPr>
              <a:xfrm>
                <a:off x="3504981" y="5383675"/>
                <a:ext cx="4499061" cy="1404000"/>
                <a:chOff x="938950" y="5405358"/>
                <a:chExt cx="4499062" cy="1404000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0F1951D4-A4C8-C23F-06F2-332D8BD608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8950" y="5405358"/>
                  <a:ext cx="487775" cy="468000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D01B1329-5438-C507-2D9D-297358B2A6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1644" y="5873358"/>
                  <a:ext cx="449280" cy="468000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FCB6C69C-F0BC-EAA3-55F8-830D5C9B2F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8538" y="6341358"/>
                  <a:ext cx="395493" cy="468000"/>
                </a:xfrm>
                <a:prstGeom prst="rect">
                  <a:avLst/>
                </a:prstGeom>
              </p:spPr>
            </p:pic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D90866A-E6FC-70BB-BC3C-7E997540E34A}"/>
                    </a:ext>
                  </a:extLst>
                </p:cNvPr>
                <p:cNvSpPr txBox="1"/>
                <p:nvPr/>
              </p:nvSpPr>
              <p:spPr>
                <a:xfrm>
                  <a:off x="1394031" y="5538352"/>
                  <a:ext cx="4043981" cy="12207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tabLst>
                      <a:tab pos="623989" algn="l"/>
                    </a:tabLst>
                  </a:pPr>
                  <a:r>
                    <a:rPr lang="en-US" sz="14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Edit	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mengubah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data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inovasi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yang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telah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disimpan</a:t>
                  </a:r>
                  <a:endParaRPr lang="en-US" sz="14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tabLst>
                      <a:tab pos="623989" algn="l"/>
                    </a:tabLst>
                  </a:pPr>
                  <a:endParaRPr lang="en-US" sz="14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tabLst>
                      <a:tab pos="623989" algn="l"/>
                    </a:tabLst>
                  </a:pPr>
                  <a:r>
                    <a:rPr lang="en-US" sz="14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Hapus	: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mengapus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data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inovasi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yang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telah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disimpah</a:t>
                  </a:r>
                  <a:endParaRPr lang="en-US" sz="14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tabLst>
                      <a:tab pos="623989" algn="l"/>
                    </a:tabLst>
                  </a:pPr>
                  <a:endParaRPr lang="en-US" sz="14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tabLst>
                      <a:tab pos="623989" algn="l"/>
                    </a:tabLst>
                  </a:pPr>
                  <a:r>
                    <a:rPr lang="en-US" sz="14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Info	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melihat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riwayat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status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inovasi</a:t>
                  </a:r>
                  <a:endParaRPr lang="en-US" sz="1400" b="1" dirty="0">
                    <a:solidFill>
                      <a:srgbClr val="109A8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1D9E2A3-D08A-09B3-AA1B-BBE15A1C5806}"/>
                  </a:ext>
                </a:extLst>
              </p:cNvPr>
              <p:cNvSpPr/>
              <p:nvPr/>
            </p:nvSpPr>
            <p:spPr>
              <a:xfrm>
                <a:off x="3425265" y="5325424"/>
                <a:ext cx="4499061" cy="1532576"/>
              </a:xfrm>
              <a:prstGeom prst="rect">
                <a:avLst/>
              </a:prstGeom>
              <a:noFill/>
              <a:ln w="28575">
                <a:solidFill>
                  <a:srgbClr val="109A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7489E59-8856-5EE7-D918-FDD25DE24167}"/>
                </a:ext>
              </a:extLst>
            </p:cNvPr>
            <p:cNvCxnSpPr/>
            <p:nvPr/>
          </p:nvCxnSpPr>
          <p:spPr>
            <a:xfrm>
              <a:off x="11236036" y="4530436"/>
              <a:ext cx="0" cy="685729"/>
            </a:xfrm>
            <a:prstGeom prst="straightConnector1">
              <a:avLst/>
            </a:prstGeom>
            <a:noFill/>
            <a:ln w="28575">
              <a:solidFill>
                <a:srgbClr val="109A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33E59A2-479E-8C86-85E9-FE9CB995B998}"/>
                </a:ext>
              </a:extLst>
            </p:cNvPr>
            <p:cNvSpPr/>
            <p:nvPr/>
          </p:nvSpPr>
          <p:spPr>
            <a:xfrm>
              <a:off x="473882" y="5438525"/>
              <a:ext cx="2722537" cy="1107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Kolom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Status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menunjukkan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progress status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berdasarkan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atau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Krenova</a:t>
              </a:r>
              <a:endParaRPr lang="en-US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5ED2F28-486B-DD75-4DF3-5DC7818C05DE}"/>
                </a:ext>
              </a:extLst>
            </p:cNvPr>
            <p:cNvSpPr/>
            <p:nvPr/>
          </p:nvSpPr>
          <p:spPr>
            <a:xfrm>
              <a:off x="4156306" y="5422756"/>
              <a:ext cx="2722537" cy="1107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Kolom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Proses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menunjukkan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tahapan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proses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yang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telah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diajukan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oleh inventor</a:t>
              </a:r>
              <a:endParaRPr lang="en-US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63D26C8-4F7E-E360-352E-9D54EB5E3023}"/>
                </a:ext>
              </a:extLst>
            </p:cNvPr>
            <p:cNvSpPr/>
            <p:nvPr/>
          </p:nvSpPr>
          <p:spPr>
            <a:xfrm>
              <a:off x="6888721" y="3372217"/>
              <a:ext cx="1922769" cy="1363874"/>
            </a:xfrm>
            <a:prstGeom prst="rect">
              <a:avLst/>
            </a:prstGeom>
            <a:noFill/>
            <a:ln w="28575">
              <a:solidFill>
                <a:srgbClr val="109A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2B3A138-97C5-52CF-5A90-604736A4A4D6}"/>
                </a:ext>
              </a:extLst>
            </p:cNvPr>
            <p:cNvSpPr/>
            <p:nvPr/>
          </p:nvSpPr>
          <p:spPr>
            <a:xfrm>
              <a:off x="8811491" y="3695699"/>
              <a:ext cx="1468582" cy="1040391"/>
            </a:xfrm>
            <a:prstGeom prst="rect">
              <a:avLst/>
            </a:prstGeom>
            <a:noFill/>
            <a:ln w="28575">
              <a:solidFill>
                <a:srgbClr val="109A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3CEDD18C-51BE-8047-47FC-DBB358707479}"/>
                </a:ext>
              </a:extLst>
            </p:cNvPr>
            <p:cNvCxnSpPr>
              <a:cxnSpLocks/>
              <a:stCxn id="83" idx="2"/>
              <a:endCxn id="81" idx="0"/>
            </p:cNvCxnSpPr>
            <p:nvPr/>
          </p:nvCxnSpPr>
          <p:spPr>
            <a:xfrm rot="5400000">
              <a:off x="7188346" y="3065320"/>
              <a:ext cx="686666" cy="4028207"/>
            </a:xfrm>
            <a:prstGeom prst="bentConnector3">
              <a:avLst>
                <a:gd name="adj1" fmla="val 33354"/>
              </a:avLst>
            </a:prstGeom>
            <a:ln w="28575">
              <a:solidFill>
                <a:srgbClr val="109A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F7EBA6CB-390F-DBDC-E8EF-1EF1965DDEE5}"/>
                </a:ext>
              </a:extLst>
            </p:cNvPr>
            <p:cNvCxnSpPr>
              <a:cxnSpLocks/>
              <a:stCxn id="82" idx="1"/>
              <a:endCxn id="80" idx="0"/>
            </p:cNvCxnSpPr>
            <p:nvPr/>
          </p:nvCxnSpPr>
          <p:spPr>
            <a:xfrm rot="10800000" flipV="1">
              <a:off x="1835151" y="4054153"/>
              <a:ext cx="5053570" cy="1384371"/>
            </a:xfrm>
            <a:prstGeom prst="bentConnector2">
              <a:avLst/>
            </a:prstGeom>
            <a:ln w="28575">
              <a:solidFill>
                <a:srgbClr val="109A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801A4D-F174-4686-BAD5-2FE4C2C5AE25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070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EE169A34-C0B3-4F23-155E-FAE5BD02DD55}"/>
              </a:ext>
            </a:extLst>
          </p:cNvPr>
          <p:cNvGrpSpPr/>
          <p:nvPr/>
        </p:nvGrpSpPr>
        <p:grpSpPr>
          <a:xfrm>
            <a:off x="304800" y="744018"/>
            <a:ext cx="11887200" cy="5896435"/>
            <a:chOff x="0" y="311610"/>
            <a:chExt cx="12192000" cy="60476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0FC49F-6EEF-F68B-28D8-E65BE262F328}"/>
                </a:ext>
              </a:extLst>
            </p:cNvPr>
            <p:cNvGrpSpPr/>
            <p:nvPr/>
          </p:nvGrpSpPr>
          <p:grpSpPr>
            <a:xfrm>
              <a:off x="0" y="1569101"/>
              <a:ext cx="12192000" cy="3719798"/>
              <a:chOff x="-3716119" y="1385602"/>
              <a:chExt cx="12961070" cy="407726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1D20F4D-529A-BA06-E478-D670972DA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716119" y="1385602"/>
                <a:ext cx="9812119" cy="407726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A6865D0-1620-EFDB-259D-25DD9B451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91" r="-1"/>
              <a:stretch/>
            </p:blipFill>
            <p:spPr>
              <a:xfrm>
                <a:off x="-567168" y="1393222"/>
                <a:ext cx="9812119" cy="4067742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84E635-CF63-4939-2B61-A7D94BF45F42}"/>
                </a:ext>
              </a:extLst>
            </p:cNvPr>
            <p:cNvSpPr/>
            <p:nvPr/>
          </p:nvSpPr>
          <p:spPr>
            <a:xfrm>
              <a:off x="8615633" y="311610"/>
              <a:ext cx="3482397" cy="1107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dinyatakan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lolos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proses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maka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pada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kolom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Status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terdapat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keterangan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Push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endParaRPr lang="en-US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6081B3-BF6A-D71F-2B71-050659E5DD13}"/>
                </a:ext>
              </a:extLst>
            </p:cNvPr>
            <p:cNvSpPr/>
            <p:nvPr/>
          </p:nvSpPr>
          <p:spPr>
            <a:xfrm>
              <a:off x="6861012" y="2369126"/>
              <a:ext cx="1922769" cy="623455"/>
            </a:xfrm>
            <a:prstGeom prst="rect">
              <a:avLst/>
            </a:prstGeom>
            <a:noFill/>
            <a:ln w="28575">
              <a:solidFill>
                <a:srgbClr val="109A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8B1ACB51-638D-7946-945B-A4EA5E617716}"/>
                </a:ext>
              </a:extLst>
            </p:cNvPr>
            <p:cNvCxnSpPr>
              <a:cxnSpLocks/>
              <a:stCxn id="9" idx="0"/>
              <a:endCxn id="8" idx="2"/>
            </p:cNvCxnSpPr>
            <p:nvPr/>
          </p:nvCxnSpPr>
          <p:spPr>
            <a:xfrm rot="5400000" flipH="1" flipV="1">
              <a:off x="8614516" y="626811"/>
              <a:ext cx="950196" cy="253443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109A8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2FD429-0377-1FEF-A4AB-C6311E3BC7D8}"/>
                </a:ext>
              </a:extLst>
            </p:cNvPr>
            <p:cNvSpPr/>
            <p:nvPr/>
          </p:nvSpPr>
          <p:spPr>
            <a:xfrm>
              <a:off x="4554552" y="311610"/>
              <a:ext cx="3711256" cy="1107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dinyatakan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lolos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proses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dan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dikirim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krenova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maka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pada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kolom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Status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terdapat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keterangan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Push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Krenova</a:t>
              </a:r>
              <a:endParaRPr lang="en-US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A6E9D2-1CA8-03F9-962C-020FEF0411E5}"/>
                </a:ext>
              </a:extLst>
            </p:cNvPr>
            <p:cNvSpPr/>
            <p:nvPr/>
          </p:nvSpPr>
          <p:spPr>
            <a:xfrm>
              <a:off x="6861012" y="3516415"/>
              <a:ext cx="1922769" cy="623455"/>
            </a:xfrm>
            <a:prstGeom prst="rect">
              <a:avLst/>
            </a:prstGeom>
            <a:noFill/>
            <a:ln w="28575">
              <a:solidFill>
                <a:srgbClr val="109A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707DABC1-E1DC-577E-AFFB-C46130E6D106}"/>
                </a:ext>
              </a:extLst>
            </p:cNvPr>
            <p:cNvCxnSpPr>
              <a:cxnSpLocks/>
              <a:stCxn id="20" idx="1"/>
              <a:endCxn id="19" idx="2"/>
            </p:cNvCxnSpPr>
            <p:nvPr/>
          </p:nvCxnSpPr>
          <p:spPr>
            <a:xfrm rot="10800000">
              <a:off x="6410180" y="1418931"/>
              <a:ext cx="450832" cy="2409213"/>
            </a:xfrm>
            <a:prstGeom prst="bentConnector2">
              <a:avLst/>
            </a:prstGeom>
            <a:ln w="28575">
              <a:solidFill>
                <a:srgbClr val="109A8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F711DE-0AB3-306F-7701-94E0F44E8487}"/>
                </a:ext>
              </a:extLst>
            </p:cNvPr>
            <p:cNvSpPr/>
            <p:nvPr/>
          </p:nvSpPr>
          <p:spPr>
            <a:xfrm>
              <a:off x="93970" y="311610"/>
              <a:ext cx="4110758" cy="1107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dinyatakan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tidak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lolos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proses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oleh admin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Kab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/Kota,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maka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pada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kolom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Status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terdapat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keterangan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Ditolak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admin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Kab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/Kota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D26A22-2442-2712-EDAF-B2A271BDF1A0}"/>
                </a:ext>
              </a:extLst>
            </p:cNvPr>
            <p:cNvSpPr/>
            <p:nvPr/>
          </p:nvSpPr>
          <p:spPr>
            <a:xfrm>
              <a:off x="6861012" y="4646996"/>
              <a:ext cx="1922769" cy="623455"/>
            </a:xfrm>
            <a:prstGeom prst="rect">
              <a:avLst/>
            </a:prstGeom>
            <a:noFill/>
            <a:ln w="28575">
              <a:solidFill>
                <a:srgbClr val="109A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42AE219E-896C-AEE6-BBAF-14EC11DD2F86}"/>
                </a:ext>
              </a:extLst>
            </p:cNvPr>
            <p:cNvCxnSpPr>
              <a:cxnSpLocks/>
              <a:stCxn id="27" idx="1"/>
              <a:endCxn id="26" idx="2"/>
            </p:cNvCxnSpPr>
            <p:nvPr/>
          </p:nvCxnSpPr>
          <p:spPr>
            <a:xfrm rot="10800000">
              <a:off x="2149350" y="1418930"/>
              <a:ext cx="4711663" cy="3539794"/>
            </a:xfrm>
            <a:prstGeom prst="bentConnector2">
              <a:avLst/>
            </a:prstGeom>
            <a:ln w="28575">
              <a:solidFill>
                <a:srgbClr val="109A8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0BF520-1D77-0AF9-F3BB-86AA2F86BDCB}"/>
                </a:ext>
              </a:extLst>
            </p:cNvPr>
            <p:cNvGrpSpPr/>
            <p:nvPr/>
          </p:nvGrpSpPr>
          <p:grpSpPr>
            <a:xfrm>
              <a:off x="1065735" y="5281947"/>
              <a:ext cx="6000084" cy="1077289"/>
              <a:chOff x="2129044" y="4440689"/>
              <a:chExt cx="6000085" cy="1077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232A7C8-3692-08DC-73DB-4F534D47A13D}"/>
                  </a:ext>
                </a:extLst>
              </p:cNvPr>
              <p:cNvSpPr/>
              <p:nvPr/>
            </p:nvSpPr>
            <p:spPr>
              <a:xfrm>
                <a:off x="2129044" y="4706415"/>
                <a:ext cx="6000085" cy="811563"/>
              </a:xfrm>
              <a:prstGeom prst="rect">
                <a:avLst/>
              </a:prstGeom>
              <a:solidFill>
                <a:srgbClr val="109A8D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sz="1400" dirty="0" err="1">
                    <a:latin typeface="Arial Narrow" panose="020B0606020202030204" pitchFamily="34" charset="0"/>
                  </a:rPr>
                  <a:t>Apabila</a:t>
                </a:r>
                <a:r>
                  <a:rPr lang="en-US" sz="1400" dirty="0">
                    <a:latin typeface="Arial Narrow" panose="020B0606020202030204" pitchFamily="34" charset="0"/>
                  </a:rPr>
                  <a:t> pada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kolom</a:t>
                </a:r>
                <a:r>
                  <a:rPr lang="en-US" sz="1400" dirty="0">
                    <a:latin typeface="Arial Narrow" panose="020B0606020202030204" pitchFamily="34" charset="0"/>
                  </a:rPr>
                  <a:t> proses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terdapat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keterangan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b="1" dirty="0" err="1">
                    <a:latin typeface="Arial Narrow" panose="020B0606020202030204" pitchFamily="34" charset="0"/>
                  </a:rPr>
                  <a:t>Kab</a:t>
                </a:r>
                <a:r>
                  <a:rPr lang="en-US" sz="1400" b="1" dirty="0">
                    <a:latin typeface="Arial Narrow" panose="020B0606020202030204" pitchFamily="34" charset="0"/>
                  </a:rPr>
                  <a:t>/Kota </a:t>
                </a:r>
                <a:r>
                  <a:rPr lang="en-US" sz="1400" b="1" dirty="0" err="1">
                    <a:latin typeface="Arial Narrow" panose="020B0606020202030204" pitchFamily="34" charset="0"/>
                  </a:rPr>
                  <a:t>meminta</a:t>
                </a:r>
                <a:r>
                  <a:rPr lang="en-US" sz="1400" b="1" dirty="0">
                    <a:latin typeface="Arial Narrow" panose="020B0606020202030204" pitchFamily="34" charset="0"/>
                  </a:rPr>
                  <a:t> </a:t>
                </a:r>
                <a:r>
                  <a:rPr lang="en-US" sz="1400" b="1" dirty="0" err="1">
                    <a:latin typeface="Arial Narrow" panose="020B0606020202030204" pitchFamily="34" charset="0"/>
                  </a:rPr>
                  <a:t>anda</a:t>
                </a:r>
                <a:r>
                  <a:rPr lang="en-US" sz="1400" b="1" dirty="0">
                    <a:latin typeface="Arial Narrow" panose="020B0606020202030204" pitchFamily="34" charset="0"/>
                  </a:rPr>
                  <a:t> </a:t>
                </a:r>
                <a:r>
                  <a:rPr lang="en-US" sz="1400" b="1" dirty="0" err="1">
                    <a:latin typeface="Arial Narrow" panose="020B0606020202030204" pitchFamily="34" charset="0"/>
                  </a:rPr>
                  <a:t>merevisi</a:t>
                </a:r>
                <a:r>
                  <a:rPr lang="en-US" sz="1400" dirty="0">
                    <a:latin typeface="Arial Narrow" panose="020B0606020202030204" pitchFamily="34" charset="0"/>
                  </a:rPr>
                  <a:t>,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maka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klik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tombol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b="1" dirty="0">
                    <a:latin typeface="Arial Narrow" panose="020B0606020202030204" pitchFamily="34" charset="0"/>
                  </a:rPr>
                  <a:t>Edit</a:t>
                </a:r>
                <a:r>
                  <a:rPr lang="en-US" sz="1400" dirty="0">
                    <a:latin typeface="Arial Narrow" panose="020B0606020202030204" pitchFamily="34" charset="0"/>
                  </a:rPr>
                  <a:t>, dan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lengkapi</a:t>
                </a:r>
                <a:r>
                  <a:rPr lang="en-US" sz="1400" dirty="0">
                    <a:latin typeface="Arial Narrow" panose="020B0606020202030204" pitchFamily="34" charset="0"/>
                  </a:rPr>
                  <a:t>/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revisi</a:t>
                </a:r>
                <a:r>
                  <a:rPr lang="en-US" sz="1400" dirty="0">
                    <a:latin typeface="Arial Narrow" panose="020B0606020202030204" pitchFamily="34" charset="0"/>
                  </a:rPr>
                  <a:t> data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inovasi</a:t>
                </a:r>
                <a:r>
                  <a:rPr lang="en-US" sz="1400" dirty="0">
                    <a:latin typeface="Arial Narrow" panose="020B0606020202030204" pitchFamily="34" charset="0"/>
                  </a:rPr>
                  <a:t>.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Kemudian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latin typeface="Arial Narrow" panose="020B0606020202030204" pitchFamily="34" charset="0"/>
                  </a:rPr>
                  <a:t>klik</a:t>
                </a:r>
                <a:r>
                  <a:rPr lang="en-US" sz="1400" dirty="0">
                    <a:latin typeface="Arial Narrow" panose="020B0606020202030204" pitchFamily="34" charset="0"/>
                  </a:rPr>
                  <a:t> </a:t>
                </a:r>
                <a:r>
                  <a:rPr lang="en-US" sz="1400" b="1" dirty="0" err="1">
                    <a:latin typeface="Arial Narrow" panose="020B0606020202030204" pitchFamily="34" charset="0"/>
                  </a:rPr>
                  <a:t>Simpan</a:t>
                </a:r>
                <a:endParaRPr lang="en-US" sz="14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363280E-9B5A-C511-72E1-6BE1C9B8721B}"/>
                  </a:ext>
                </a:extLst>
              </p:cNvPr>
              <p:cNvSpPr/>
              <p:nvPr/>
            </p:nvSpPr>
            <p:spPr>
              <a:xfrm>
                <a:off x="4877086" y="4440689"/>
                <a:ext cx="504000" cy="504000"/>
              </a:xfrm>
              <a:prstGeom prst="ellipse">
                <a:avLst/>
              </a:prstGeom>
              <a:solidFill>
                <a:srgbClr val="109A8D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 Narrow" panose="020B0606020202030204" pitchFamily="34" charset="0"/>
                  </a:rPr>
                  <a:t>8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DB7AD4-8E98-E4A5-D2F8-B62A98FDA7A5}"/>
                </a:ext>
              </a:extLst>
            </p:cNvPr>
            <p:cNvSpPr/>
            <p:nvPr/>
          </p:nvSpPr>
          <p:spPr>
            <a:xfrm>
              <a:off x="10668001" y="3047999"/>
              <a:ext cx="393701" cy="3429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A28328EB-56F1-BCA8-D602-14577475270F}"/>
                </a:ext>
              </a:extLst>
            </p:cNvPr>
            <p:cNvCxnSpPr>
              <a:cxnSpLocks/>
              <a:stCxn id="46" idx="2"/>
              <a:endCxn id="44" idx="3"/>
            </p:cNvCxnSpPr>
            <p:nvPr/>
          </p:nvCxnSpPr>
          <p:spPr>
            <a:xfrm rot="5400000">
              <a:off x="7684058" y="2772661"/>
              <a:ext cx="2562555" cy="3799032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7DC16B-59D4-117B-9775-083A995FB0B7}"/>
                </a:ext>
              </a:extLst>
            </p:cNvPr>
            <p:cNvSpPr/>
            <p:nvPr/>
          </p:nvSpPr>
          <p:spPr>
            <a:xfrm>
              <a:off x="8783782" y="2985116"/>
              <a:ext cx="1525309" cy="5313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8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62D6E7-F3A3-ECAB-5C4D-CF92B892149C}"/>
              </a:ext>
            </a:extLst>
          </p:cNvPr>
          <p:cNvSpPr txBox="1"/>
          <p:nvPr/>
        </p:nvSpPr>
        <p:spPr>
          <a:xfrm>
            <a:off x="401785" y="206589"/>
            <a:ext cx="1137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Login Akun     |    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Pengajuan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Krenova/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Penjaringan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Kekayaan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Intelektual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258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5D866B-2BA5-84BB-CD25-1229ED471AD5}"/>
              </a:ext>
            </a:extLst>
          </p:cNvPr>
          <p:cNvCxnSpPr>
            <a:cxnSpLocks/>
          </p:cNvCxnSpPr>
          <p:nvPr/>
        </p:nvCxnSpPr>
        <p:spPr>
          <a:xfrm>
            <a:off x="6095999" y="790139"/>
            <a:ext cx="0" cy="58743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C7866D2-BAC6-47DE-543E-A349F75D9601}"/>
              </a:ext>
            </a:extLst>
          </p:cNvPr>
          <p:cNvSpPr>
            <a:spLocks noChangeAspect="1"/>
          </p:cNvSpPr>
          <p:nvPr/>
        </p:nvSpPr>
        <p:spPr>
          <a:xfrm>
            <a:off x="5645999" y="5577589"/>
            <a:ext cx="900000" cy="900000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F473A-BC03-7DEF-E23F-AB8AB1976ADD}"/>
              </a:ext>
            </a:extLst>
          </p:cNvPr>
          <p:cNvSpPr txBox="1"/>
          <p:nvPr/>
        </p:nvSpPr>
        <p:spPr>
          <a:xfrm>
            <a:off x="430518" y="1011518"/>
            <a:ext cx="503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Masyarakat</a:t>
            </a:r>
          </a:p>
          <a:p>
            <a:pPr algn="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Masyarakat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baik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sebagai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ataupun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yang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mengajukan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08BF16-670B-0AC9-785A-368B0B1B9D83}"/>
              </a:ext>
            </a:extLst>
          </p:cNvPr>
          <p:cNvGrpSpPr/>
          <p:nvPr/>
        </p:nvGrpSpPr>
        <p:grpSpPr>
          <a:xfrm>
            <a:off x="5645999" y="977017"/>
            <a:ext cx="900000" cy="900000"/>
            <a:chOff x="5645999" y="974770"/>
            <a:chExt cx="900000" cy="90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CF6D9A-10FB-C83B-195C-AEF442A27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5999" y="974770"/>
              <a:ext cx="900000" cy="900000"/>
            </a:xfrm>
            <a:prstGeom prst="ellipse">
              <a:avLst/>
            </a:prstGeom>
            <a:solidFill>
              <a:srgbClr val="109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BEEB277-9B6E-7FFB-D7E1-B37A164F8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26000" y="1154770"/>
              <a:ext cx="540000" cy="540000"/>
            </a:xfrm>
            <a:prstGeom prst="rect">
              <a:avLst/>
            </a:prstGeom>
          </p:spPr>
        </p:pic>
      </p:grp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E565079-FEFD-D479-8366-8E77DEBDD4AD}"/>
              </a:ext>
            </a:extLst>
          </p:cNvPr>
          <p:cNvSpPr txBox="1">
            <a:spLocks/>
          </p:cNvSpPr>
          <p:nvPr/>
        </p:nvSpPr>
        <p:spPr>
          <a:xfrm>
            <a:off x="188688" y="213507"/>
            <a:ext cx="11727542" cy="27998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45" indent="-228645" algn="l" defTabSz="9145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934" indent="-228645" algn="l" defTabSz="9145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222" indent="-228645" algn="l" defTabSz="9145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512" indent="-228645" algn="l" defTabSz="9145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01" indent="-228645" algn="l" defTabSz="9145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089" indent="-228645" algn="l" defTabSz="9145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77" indent="-228645" algn="l" defTabSz="9145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68" indent="-228645" algn="l" defTabSz="9145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58" indent="-228645" algn="l" defTabSz="9145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1739CC8-7443-C16D-B6BC-31304469B3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770" y="199219"/>
            <a:ext cx="11640460" cy="35322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User/</a:t>
            </a:r>
            <a:r>
              <a:rPr lang="en-US" sz="1800" dirty="0" err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Pengguna</a:t>
            </a:r>
            <a:r>
              <a:rPr lang="en-US" sz="1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800" b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PINDAH JATENG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6195759-265F-FA98-A859-6F9255576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5999" y="5757589"/>
            <a:ext cx="540000" cy="54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A35A1C2-0C28-4983-A1AD-A3F039467236}"/>
              </a:ext>
            </a:extLst>
          </p:cNvPr>
          <p:cNvGrpSpPr/>
          <p:nvPr/>
        </p:nvGrpSpPr>
        <p:grpSpPr>
          <a:xfrm>
            <a:off x="5645999" y="2391074"/>
            <a:ext cx="900000" cy="900000"/>
            <a:chOff x="5645999" y="3277303"/>
            <a:chExt cx="900000" cy="90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14E7CB1-B0F1-D104-750A-481C54690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5999" y="3277303"/>
              <a:ext cx="900000" cy="900000"/>
            </a:xfrm>
            <a:prstGeom prst="ellipse">
              <a:avLst/>
            </a:prstGeom>
            <a:solidFill>
              <a:srgbClr val="F4C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C54E7CFB-8823-D501-FB8B-E9CDDF986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25999" y="3457303"/>
              <a:ext cx="540000" cy="5400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36A988F-6C85-8BF1-E1D5-11634F1B3F6D}"/>
              </a:ext>
            </a:extLst>
          </p:cNvPr>
          <p:cNvSpPr txBox="1"/>
          <p:nvPr/>
        </p:nvSpPr>
        <p:spPr>
          <a:xfrm>
            <a:off x="326989" y="5646592"/>
            <a:ext cx="513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Administrator (BRIDA)</a:t>
            </a:r>
          </a:p>
          <a:p>
            <a:pPr algn="r"/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Pengelola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penyelenggara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lingkup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sistem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PINDAH JATENG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37E7A-0A7C-7FD4-AD35-570B14E692AF}"/>
              </a:ext>
            </a:extLst>
          </p:cNvPr>
          <p:cNvSpPr/>
          <p:nvPr/>
        </p:nvSpPr>
        <p:spPr>
          <a:xfrm>
            <a:off x="4100944" y="894729"/>
            <a:ext cx="1280459" cy="353226"/>
          </a:xfrm>
          <a:prstGeom prst="rect">
            <a:avLst/>
          </a:prstGeom>
          <a:solidFill>
            <a:srgbClr val="109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Masyarakat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D64F0-C877-425A-B715-2925502AF2D4}"/>
              </a:ext>
            </a:extLst>
          </p:cNvPr>
          <p:cNvGrpSpPr/>
          <p:nvPr/>
        </p:nvGrpSpPr>
        <p:grpSpPr>
          <a:xfrm>
            <a:off x="311843" y="2471121"/>
            <a:ext cx="5139010" cy="1186559"/>
            <a:chOff x="326989" y="3167962"/>
            <a:chExt cx="5139010" cy="11865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DBB1C1-36E4-A73B-6287-968F72AF8549}"/>
                </a:ext>
              </a:extLst>
            </p:cNvPr>
            <p:cNvSpPr txBox="1"/>
            <p:nvPr/>
          </p:nvSpPr>
          <p:spPr>
            <a:xfrm>
              <a:off x="326989" y="3277303"/>
              <a:ext cx="51390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Admin </a:t>
              </a:r>
              <a:r>
                <a:rPr lang="en-US" sz="1600" b="1" dirty="0" err="1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Kab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/Kota (</a:t>
              </a:r>
              <a:r>
                <a:rPr lang="en-US" sz="1600" b="1" dirty="0" err="1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Bappeda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)</a:t>
              </a:r>
            </a:p>
            <a:p>
              <a:pPr algn="r"/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Lembaga yang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ditunjuk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oleh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Kabupaten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/Kota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sebagai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verifikator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dan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pengampu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kegiatan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inovasi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dan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teknologi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di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Kabupaten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/Kota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0D85110-56E2-1B1E-82E0-38A55E085834}"/>
                </a:ext>
              </a:extLst>
            </p:cNvPr>
            <p:cNvSpPr/>
            <p:nvPr/>
          </p:nvSpPr>
          <p:spPr>
            <a:xfrm>
              <a:off x="2673928" y="3167962"/>
              <a:ext cx="2707476" cy="353226"/>
            </a:xfrm>
            <a:prstGeom prst="rect">
              <a:avLst/>
            </a:prstGeom>
            <a:solidFill>
              <a:srgbClr val="F4C3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Admin </a:t>
              </a:r>
              <a:r>
                <a:rPr lang="en-US"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Kab</a:t>
              </a:r>
              <a:r>
                <a:rPr lang="en-US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/Kota (</a:t>
              </a:r>
              <a:r>
                <a:rPr lang="en-US"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Bappeda</a:t>
              </a:r>
              <a:r>
                <a:rPr lang="en-US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535C50-08DB-436E-B9E4-4C6011B7996E}"/>
              </a:ext>
            </a:extLst>
          </p:cNvPr>
          <p:cNvGrpSpPr/>
          <p:nvPr/>
        </p:nvGrpSpPr>
        <p:grpSpPr>
          <a:xfrm>
            <a:off x="5645999" y="3998145"/>
            <a:ext cx="6270230" cy="1173170"/>
            <a:chOff x="5645999" y="4304170"/>
            <a:chExt cx="6270230" cy="117317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EF195C8-7429-D59C-8CB0-8A3DFE7776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5999" y="4427446"/>
              <a:ext cx="900000" cy="900000"/>
            </a:xfrm>
            <a:prstGeom prst="ellipse">
              <a:avLst/>
            </a:prstGeom>
            <a:solidFill>
              <a:srgbClr val="F4C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1CF4E970-2AD2-3E09-252C-EA4E9F2B6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25999" y="4601123"/>
              <a:ext cx="540000" cy="540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16371C-0C26-86D7-8D47-8A5AFDD9DFEA}"/>
                </a:ext>
              </a:extLst>
            </p:cNvPr>
            <p:cNvSpPr txBox="1"/>
            <p:nvPr/>
          </p:nvSpPr>
          <p:spPr>
            <a:xfrm>
              <a:off x="6861499" y="4400122"/>
              <a:ext cx="50547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Juri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Penjaringan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/</a:t>
              </a:r>
              <a:r>
                <a:rPr lang="en-US" sz="1600" b="1" dirty="0" err="1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Krenova</a:t>
              </a:r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atau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Perorangan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yang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ditugaskan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untuk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memberikan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penilaian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terhadap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inovasi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yang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diajukan</a:t>
              </a: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oleh </a:t>
              </a:r>
              <a:r>
                <a:rPr lang="en-US" sz="16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masyarakat</a:t>
              </a:r>
              <a:endPara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B9DE0F2-9CA1-C447-2375-3E9F70164F1C}"/>
                </a:ext>
              </a:extLst>
            </p:cNvPr>
            <p:cNvSpPr/>
            <p:nvPr/>
          </p:nvSpPr>
          <p:spPr>
            <a:xfrm>
              <a:off x="6861499" y="4304170"/>
              <a:ext cx="2559592" cy="353226"/>
            </a:xfrm>
            <a:prstGeom prst="rect">
              <a:avLst/>
            </a:prstGeom>
            <a:solidFill>
              <a:srgbClr val="F4C3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Juri</a:t>
              </a:r>
              <a:r>
                <a:rPr lang="en-US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Penjaringan</a:t>
              </a:r>
              <a:r>
                <a:rPr lang="en-US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/</a:t>
              </a:r>
              <a:r>
                <a:rPr lang="en-US"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Krenova</a:t>
              </a:r>
              <a:endPara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7549283-562F-0ECA-94A3-CDF85FFDF61C}"/>
              </a:ext>
            </a:extLst>
          </p:cNvPr>
          <p:cNvSpPr/>
          <p:nvPr/>
        </p:nvSpPr>
        <p:spPr>
          <a:xfrm>
            <a:off x="3172690" y="5580976"/>
            <a:ext cx="2208713" cy="353226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Superadmin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(BRIDA)</a:t>
            </a:r>
          </a:p>
        </p:txBody>
      </p:sp>
    </p:spTree>
    <p:extLst>
      <p:ext uri="{BB962C8B-B14F-4D97-AF65-F5344CB8AC3E}">
        <p14:creationId xmlns:p14="http://schemas.microsoft.com/office/powerpoint/2010/main" val="377397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F4788FE-6AC7-11F8-E52E-0287EA8D5198}"/>
              </a:ext>
            </a:extLst>
          </p:cNvPr>
          <p:cNvSpPr/>
          <p:nvPr/>
        </p:nvSpPr>
        <p:spPr>
          <a:xfrm>
            <a:off x="0" y="52160"/>
            <a:ext cx="12192000" cy="3362325"/>
          </a:xfrm>
          <a:prstGeom prst="rect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2B8F6-3994-2B2C-779C-B99A47ADF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" y="2615091"/>
            <a:ext cx="1955618" cy="13037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5D149F-1F50-255E-779D-43B8504A6667}"/>
              </a:ext>
            </a:extLst>
          </p:cNvPr>
          <p:cNvSpPr txBox="1"/>
          <p:nvPr/>
        </p:nvSpPr>
        <p:spPr>
          <a:xfrm>
            <a:off x="657636" y="380592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Inovasi</a:t>
            </a:r>
            <a:endParaRPr lang="en-US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Masyarakat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15277E-EFEF-2882-4B3E-64D2447B5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69" y="2558631"/>
            <a:ext cx="2040308" cy="1360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5AD6C1-1FEB-AB8E-1EB2-02AE872EA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49" y="2338257"/>
            <a:ext cx="1800952" cy="180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7D962-43E5-BFF7-3248-F01CDBA52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40" y="2688980"/>
            <a:ext cx="1611640" cy="11330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67B822-F70F-BA03-7B96-CA2DBAA9DA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94" y="4295757"/>
            <a:ext cx="2124995" cy="1416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C79872-A778-B511-D1FA-8C3F7E13670B}"/>
              </a:ext>
            </a:extLst>
          </p:cNvPr>
          <p:cNvSpPr txBox="1"/>
          <p:nvPr/>
        </p:nvSpPr>
        <p:spPr>
          <a:xfrm>
            <a:off x="3706701" y="3805920"/>
            <a:ext cx="1718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Verifikasi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oleh</a:t>
            </a:r>
          </a:p>
          <a:p>
            <a:pPr algn="ctr"/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Bappeda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Kab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/Kota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828EE-C7A6-497B-1125-0D898E2A2984}"/>
              </a:ext>
            </a:extLst>
          </p:cNvPr>
          <p:cNvSpPr txBox="1"/>
          <p:nvPr/>
        </p:nvSpPr>
        <p:spPr>
          <a:xfrm>
            <a:off x="7070638" y="3821996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Verifikasi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oleh</a:t>
            </a:r>
          </a:p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BRIDA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3233FC-ACC9-BE55-95D1-13B2FA9F283D}"/>
              </a:ext>
            </a:extLst>
          </p:cNvPr>
          <p:cNvSpPr txBox="1"/>
          <p:nvPr/>
        </p:nvSpPr>
        <p:spPr>
          <a:xfrm>
            <a:off x="10279618" y="3805919"/>
            <a:ext cx="94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Penjurian</a:t>
            </a:r>
            <a:endParaRPr lang="en-US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93789B-1A92-4963-527D-1B6E44CB6BDD}"/>
              </a:ext>
            </a:extLst>
          </p:cNvPr>
          <p:cNvSpPr txBox="1"/>
          <p:nvPr/>
        </p:nvSpPr>
        <p:spPr>
          <a:xfrm>
            <a:off x="1917090" y="5712420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Revisi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Syarat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</a:p>
          <a:p>
            <a:pPr algn="ctr"/>
            <a:r>
              <a:rPr lang="en-US" sz="1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Kelengkapan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Data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EA87DD4-42EC-532D-C64A-2AF533BD67D5}"/>
              </a:ext>
            </a:extLst>
          </p:cNvPr>
          <p:cNvSpPr/>
          <p:nvPr/>
        </p:nvSpPr>
        <p:spPr>
          <a:xfrm>
            <a:off x="2282147" y="3126207"/>
            <a:ext cx="1180583" cy="584775"/>
          </a:xfrm>
          <a:prstGeom prst="rightArrow">
            <a:avLst/>
          </a:prstGeom>
          <a:solidFill>
            <a:srgbClr val="4A7EBB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F5B665D-9DD2-F24B-D568-8046620648E1}"/>
              </a:ext>
            </a:extLst>
          </p:cNvPr>
          <p:cNvSpPr/>
          <p:nvPr/>
        </p:nvSpPr>
        <p:spPr>
          <a:xfrm>
            <a:off x="5628271" y="3126207"/>
            <a:ext cx="1180583" cy="584775"/>
          </a:xfrm>
          <a:prstGeom prst="rightArrow">
            <a:avLst/>
          </a:prstGeom>
          <a:solidFill>
            <a:srgbClr val="4A7EBB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8ABB198-74F0-6044-27C3-233DB951BE26}"/>
              </a:ext>
            </a:extLst>
          </p:cNvPr>
          <p:cNvSpPr/>
          <p:nvPr/>
        </p:nvSpPr>
        <p:spPr>
          <a:xfrm>
            <a:off x="8766129" y="3126207"/>
            <a:ext cx="1180583" cy="584775"/>
          </a:xfrm>
          <a:prstGeom prst="rightArrow">
            <a:avLst/>
          </a:prstGeom>
          <a:solidFill>
            <a:srgbClr val="4A7EBB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9EB14-CACD-EA72-E960-FFA367B1CC6D}"/>
              </a:ext>
            </a:extLst>
          </p:cNvPr>
          <p:cNvSpPr txBox="1"/>
          <p:nvPr/>
        </p:nvSpPr>
        <p:spPr>
          <a:xfrm>
            <a:off x="3048000" y="253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ALUR PENJARINGAN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1DB22C-994F-E2B5-845C-8A43F0F1AE64}"/>
              </a:ext>
            </a:extLst>
          </p:cNvPr>
          <p:cNvSpPr txBox="1"/>
          <p:nvPr/>
        </p:nvSpPr>
        <p:spPr>
          <a:xfrm>
            <a:off x="3048000" y="62380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4A7EBB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ALUR KRENOVA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98FEC35D-2B24-D34A-2990-54CA7A9A95CC}"/>
              </a:ext>
            </a:extLst>
          </p:cNvPr>
          <p:cNvSpPr/>
          <p:nvPr/>
        </p:nvSpPr>
        <p:spPr>
          <a:xfrm rot="10800000">
            <a:off x="3684118" y="4422648"/>
            <a:ext cx="1090009" cy="1090645"/>
          </a:xfrm>
          <a:prstGeom prst="bentArrow">
            <a:avLst/>
          </a:prstGeom>
          <a:solidFill>
            <a:srgbClr val="4A7EBB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C0889269-90BC-641B-3468-64A06ACE6169}"/>
              </a:ext>
            </a:extLst>
          </p:cNvPr>
          <p:cNvSpPr/>
          <p:nvPr/>
        </p:nvSpPr>
        <p:spPr>
          <a:xfrm rot="16200000">
            <a:off x="876814" y="4309953"/>
            <a:ext cx="1090009" cy="1090645"/>
          </a:xfrm>
          <a:prstGeom prst="bentArrow">
            <a:avLst/>
          </a:prstGeom>
          <a:solidFill>
            <a:srgbClr val="4A7EBB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5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815D8-1B80-AA5C-F940-E05F81D4D910}"/>
              </a:ext>
            </a:extLst>
          </p:cNvPr>
          <p:cNvSpPr txBox="1"/>
          <p:nvPr/>
        </p:nvSpPr>
        <p:spPr>
          <a:xfrm>
            <a:off x="4687603" y="3044280"/>
            <a:ext cx="2816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PINDAH JATENG</a:t>
            </a: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BAGI ADMIN KAB/KOTA</a:t>
            </a:r>
          </a:p>
        </p:txBody>
      </p:sp>
    </p:spTree>
    <p:extLst>
      <p:ext uri="{BB962C8B-B14F-4D97-AF65-F5344CB8AC3E}">
        <p14:creationId xmlns:p14="http://schemas.microsoft.com/office/powerpoint/2010/main" val="272951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B75E0-A24F-36BA-0C29-A58A326CF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1" r="1516" b="8724"/>
          <a:stretch/>
        </p:blipFill>
        <p:spPr>
          <a:xfrm>
            <a:off x="825499" y="1375822"/>
            <a:ext cx="11366500" cy="5268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104CE-B4FF-493F-604C-68068765455B}"/>
              </a:ext>
            </a:extLst>
          </p:cNvPr>
          <p:cNvSpPr/>
          <p:nvPr/>
        </p:nvSpPr>
        <p:spPr>
          <a:xfrm>
            <a:off x="8589739" y="2187454"/>
            <a:ext cx="2321402" cy="3541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48256-3AA1-1D2B-DB89-C725E53DED17}"/>
              </a:ext>
            </a:extLst>
          </p:cNvPr>
          <p:cNvSpPr txBox="1"/>
          <p:nvPr/>
        </p:nvSpPr>
        <p:spPr>
          <a:xfrm>
            <a:off x="188689" y="735688"/>
            <a:ext cx="11683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Pusat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Inovasi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Daerah (PINDAH)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Provinsi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Jawa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Tengah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diakses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online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melalui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perangkat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smartphone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/laptop/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komputer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terkoneksi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jaringan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internet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menggunakan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browser (Chrome/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mozilla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lainnya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pada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alamat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4A7EB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https://pindah.jatengprov.go.id/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0A5FAB-9DC0-5A42-3617-1DE97A089CE7}"/>
              </a:ext>
            </a:extLst>
          </p:cNvPr>
          <p:cNvSpPr/>
          <p:nvPr/>
        </p:nvSpPr>
        <p:spPr>
          <a:xfrm>
            <a:off x="188686" y="2464605"/>
            <a:ext cx="2321402" cy="1928793"/>
          </a:xfrm>
          <a:prstGeom prst="rect">
            <a:avLst/>
          </a:prstGeom>
          <a:solidFill>
            <a:srgbClr val="F4C336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Admin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Kab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/Kota (BAPPEDA)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melakukan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login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akun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melalui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menu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LOGIN – KABUPATEN/KOTA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61F505-BCAF-B30F-921A-6FA4CD8B7088}"/>
              </a:ext>
            </a:extLst>
          </p:cNvPr>
          <p:cNvSpPr/>
          <p:nvPr/>
        </p:nvSpPr>
        <p:spPr>
          <a:xfrm>
            <a:off x="10134601" y="1533201"/>
            <a:ext cx="776541" cy="3541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8B281B7-E891-C9BB-3C93-83C9EE838338}"/>
              </a:ext>
            </a:extLst>
          </p:cNvPr>
          <p:cNvCxnSpPr>
            <a:cxnSpLocks/>
            <a:stCxn id="9" idx="3"/>
            <a:endCxn id="5" idx="2"/>
          </p:cNvCxnSpPr>
          <p:nvPr/>
        </p:nvCxnSpPr>
        <p:spPr>
          <a:xfrm flipV="1">
            <a:off x="2510088" y="2541566"/>
            <a:ext cx="7240352" cy="887436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79BC868-C4DC-885C-7FFD-6F05B9A77409}"/>
              </a:ext>
            </a:extLst>
          </p:cNvPr>
          <p:cNvSpPr/>
          <p:nvPr/>
        </p:nvSpPr>
        <p:spPr>
          <a:xfrm>
            <a:off x="11750190" y="6502730"/>
            <a:ext cx="332075" cy="283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80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5B0DB4-B152-1EF0-6811-3FE98CDB2E77}"/>
              </a:ext>
            </a:extLst>
          </p:cNvPr>
          <p:cNvSpPr/>
          <p:nvPr/>
        </p:nvSpPr>
        <p:spPr>
          <a:xfrm>
            <a:off x="1149273" y="2230776"/>
            <a:ext cx="400228" cy="400228"/>
          </a:xfrm>
          <a:prstGeom prst="ellipse">
            <a:avLst/>
          </a:prstGeom>
          <a:solidFill>
            <a:srgbClr val="F4C336"/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EF3D2-8D68-6067-D17A-8D48FF1FF324}"/>
              </a:ext>
            </a:extLst>
          </p:cNvPr>
          <p:cNvSpPr/>
          <p:nvPr/>
        </p:nvSpPr>
        <p:spPr>
          <a:xfrm>
            <a:off x="0" y="62972"/>
            <a:ext cx="5468849" cy="523219"/>
          </a:xfrm>
          <a:prstGeom prst="rect">
            <a:avLst/>
          </a:prstGeom>
          <a:solidFill>
            <a:srgbClr val="F4C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en-US" sz="2000" b="1" dirty="0">
                <a:ea typeface="Lato" panose="020F0502020204030203" pitchFamily="34" charset="0"/>
                <a:cs typeface="Lato" panose="020F0502020204030203" pitchFamily="34" charset="0"/>
              </a:rPr>
              <a:t>VERIFIKASI INOVASI PENJARINGAN/KRENOVA</a:t>
            </a:r>
          </a:p>
        </p:txBody>
      </p:sp>
    </p:spTree>
    <p:extLst>
      <p:ext uri="{BB962C8B-B14F-4D97-AF65-F5344CB8AC3E}">
        <p14:creationId xmlns:p14="http://schemas.microsoft.com/office/powerpoint/2010/main" val="334691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A02D8B6-D4D6-77C4-3F83-06045A8EA51B}"/>
              </a:ext>
            </a:extLst>
          </p:cNvPr>
          <p:cNvGrpSpPr/>
          <p:nvPr/>
        </p:nvGrpSpPr>
        <p:grpSpPr>
          <a:xfrm>
            <a:off x="264144" y="1663388"/>
            <a:ext cx="2897278" cy="3531224"/>
            <a:chOff x="169872" y="709889"/>
            <a:chExt cx="3196784" cy="3896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A2D303-B9FD-114C-8489-FADE3F9E5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872" y="1872561"/>
              <a:ext cx="3196784" cy="273359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853EBD-F7CB-ED55-BEB2-0969058D4331}"/>
                </a:ext>
              </a:extLst>
            </p:cNvPr>
            <p:cNvSpPr/>
            <p:nvPr/>
          </p:nvSpPr>
          <p:spPr>
            <a:xfrm>
              <a:off x="179278" y="943718"/>
              <a:ext cx="3177973" cy="815809"/>
            </a:xfrm>
            <a:prstGeom prst="rect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Masukkan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username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dan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password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kemudian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LOGIN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A7052B-D5FE-AC40-1F55-919CEE80FB96}"/>
                </a:ext>
              </a:extLst>
            </p:cNvPr>
            <p:cNvSpPr/>
            <p:nvPr/>
          </p:nvSpPr>
          <p:spPr>
            <a:xfrm>
              <a:off x="1568150" y="709889"/>
              <a:ext cx="400228" cy="400228"/>
            </a:xfrm>
            <a:prstGeom prst="ellipse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83D9365-F4EC-8DA8-0F37-65B6DE595BE1}"/>
              </a:ext>
            </a:extLst>
          </p:cNvPr>
          <p:cNvGrpSpPr/>
          <p:nvPr/>
        </p:nvGrpSpPr>
        <p:grpSpPr>
          <a:xfrm>
            <a:off x="3380508" y="782475"/>
            <a:ext cx="8764267" cy="5559803"/>
            <a:chOff x="3188472" y="893312"/>
            <a:chExt cx="8956304" cy="56816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7B93C6-186B-6179-C194-8B469E3C6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8472" y="1844753"/>
              <a:ext cx="8956304" cy="362837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8387DF-5FEA-A586-06C3-A36F5E0CDD96}"/>
                </a:ext>
              </a:extLst>
            </p:cNvPr>
            <p:cNvSpPr/>
            <p:nvPr/>
          </p:nvSpPr>
          <p:spPr>
            <a:xfrm>
              <a:off x="10741305" y="2020973"/>
              <a:ext cx="1343426" cy="291109"/>
            </a:xfrm>
            <a:prstGeom prst="rect">
              <a:avLst/>
            </a:prstGeom>
            <a:solidFill>
              <a:srgbClr val="4A7EBB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username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D97630-16DB-4B23-63A5-30C3A7F23281}"/>
                </a:ext>
              </a:extLst>
            </p:cNvPr>
            <p:cNvSpPr/>
            <p:nvPr/>
          </p:nvSpPr>
          <p:spPr>
            <a:xfrm>
              <a:off x="9124952" y="1055753"/>
              <a:ext cx="3019824" cy="6403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berhasil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login,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tampil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username admin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kab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kota</a:t>
              </a:r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34652C1-3DE9-DD64-43B9-4C875B60072C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11413018" y="1666444"/>
              <a:ext cx="0" cy="35452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819D05-DCA9-DE13-D008-2B9578139422}"/>
                </a:ext>
              </a:extLst>
            </p:cNvPr>
            <p:cNvSpPr/>
            <p:nvPr/>
          </p:nvSpPr>
          <p:spPr>
            <a:xfrm>
              <a:off x="3285159" y="3801617"/>
              <a:ext cx="2039596" cy="2911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7F73D0-D335-EC67-077E-81E15D275B36}"/>
                </a:ext>
              </a:extLst>
            </p:cNvPr>
            <p:cNvSpPr/>
            <p:nvPr/>
          </p:nvSpPr>
          <p:spPr>
            <a:xfrm>
              <a:off x="3345204" y="893312"/>
              <a:ext cx="3360396" cy="7700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admin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kab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kota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perlu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menambahkan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data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Masyarakat,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dapat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menggunakan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menu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Tambah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Data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42147F2-F993-43FE-C8AF-44DEAAF93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5776" y="1663388"/>
              <a:ext cx="0" cy="213517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EC967A-87FD-F74D-0582-EEEA33B0D073}"/>
                </a:ext>
              </a:extLst>
            </p:cNvPr>
            <p:cNvGrpSpPr/>
            <p:nvPr/>
          </p:nvGrpSpPr>
          <p:grpSpPr>
            <a:xfrm>
              <a:off x="8441134" y="5623640"/>
              <a:ext cx="3572470" cy="951298"/>
              <a:chOff x="8441134" y="3443960"/>
              <a:chExt cx="3572470" cy="95129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B52092C-5958-5A99-BBC7-51D3BB850053}"/>
                  </a:ext>
                </a:extLst>
              </p:cNvPr>
              <p:cNvSpPr/>
              <p:nvPr/>
            </p:nvSpPr>
            <p:spPr>
              <a:xfrm>
                <a:off x="8441134" y="3655882"/>
                <a:ext cx="3572470" cy="739376"/>
              </a:xfrm>
              <a:prstGeom prst="rect">
                <a:avLst/>
              </a:prstGeom>
              <a:solidFill>
                <a:srgbClr val="F4C336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tahun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untuk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menyaring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data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inovasi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yang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masuk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pada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tahun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tertentu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kemudian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klik</a:t>
                </a:r>
                <a:r>
                  <a:rPr lang="en-US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b="1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Cari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625CCC6-43D9-EDDF-4454-A10FFB3A1E10}"/>
                  </a:ext>
                </a:extLst>
              </p:cNvPr>
              <p:cNvSpPr/>
              <p:nvPr/>
            </p:nvSpPr>
            <p:spPr>
              <a:xfrm>
                <a:off x="10217330" y="3443960"/>
                <a:ext cx="362731" cy="362731"/>
              </a:xfrm>
              <a:prstGeom prst="ellipse">
                <a:avLst/>
              </a:prstGeom>
              <a:solidFill>
                <a:srgbClr val="F4C336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3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64493D-132D-A4B9-F1C1-1DC816BC5641}"/>
                </a:ext>
              </a:extLst>
            </p:cNvPr>
            <p:cNvSpPr/>
            <p:nvPr/>
          </p:nvSpPr>
          <p:spPr>
            <a:xfrm>
              <a:off x="3435947" y="4635339"/>
              <a:ext cx="8429308" cy="2911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C80DA8C0-EF03-19CA-1AC8-1882F125FDA1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rot="16200000" flipH="1">
              <a:off x="7447385" y="5211501"/>
              <a:ext cx="1273032" cy="714467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0E19E0A-BDBF-2B31-357D-2821B09E8FC6}"/>
              </a:ext>
            </a:extLst>
          </p:cNvPr>
          <p:cNvSpPr/>
          <p:nvPr/>
        </p:nvSpPr>
        <p:spPr>
          <a:xfrm>
            <a:off x="0" y="62972"/>
            <a:ext cx="5468849" cy="523219"/>
          </a:xfrm>
          <a:prstGeom prst="rect">
            <a:avLst/>
          </a:prstGeom>
          <a:solidFill>
            <a:srgbClr val="F4C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en-US" sz="2000" b="1" dirty="0">
                <a:ea typeface="Lato" panose="020F0502020204030203" pitchFamily="34" charset="0"/>
                <a:cs typeface="Lato" panose="020F0502020204030203" pitchFamily="34" charset="0"/>
              </a:rPr>
              <a:t>VERIFIKASI INOVASI PENJARINGAN/KRENOVA</a:t>
            </a:r>
          </a:p>
        </p:txBody>
      </p:sp>
    </p:spTree>
    <p:extLst>
      <p:ext uri="{BB962C8B-B14F-4D97-AF65-F5344CB8AC3E}">
        <p14:creationId xmlns:p14="http://schemas.microsoft.com/office/powerpoint/2010/main" val="45020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5E0301BB-8054-4F37-F6DB-E1010B6FD16C}"/>
              </a:ext>
            </a:extLst>
          </p:cNvPr>
          <p:cNvGrpSpPr/>
          <p:nvPr/>
        </p:nvGrpSpPr>
        <p:grpSpPr>
          <a:xfrm>
            <a:off x="1136073" y="1961638"/>
            <a:ext cx="9895957" cy="767478"/>
            <a:chOff x="5865320" y="5251047"/>
            <a:chExt cx="4936030" cy="98581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60A7B64-F664-EDDC-9518-A3AA23394A14}"/>
                </a:ext>
              </a:extLst>
            </p:cNvPr>
            <p:cNvSpPr/>
            <p:nvPr/>
          </p:nvSpPr>
          <p:spPr>
            <a:xfrm>
              <a:off x="5865320" y="5497490"/>
              <a:ext cx="4936030" cy="739376"/>
            </a:xfrm>
            <a:prstGeom prst="rect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icon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Verifikasi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&amp; Edit Data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untuk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melakukan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verifikasi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lolos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tidaknya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pada proses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ataupun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melakukan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edit data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E27D18D-2D91-8873-56C9-F211D67D7C28}"/>
                </a:ext>
              </a:extLst>
            </p:cNvPr>
            <p:cNvSpPr/>
            <p:nvPr/>
          </p:nvSpPr>
          <p:spPr>
            <a:xfrm>
              <a:off x="8234574" y="5251047"/>
              <a:ext cx="197522" cy="508658"/>
            </a:xfrm>
            <a:prstGeom prst="ellipse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06C418-9E95-FD78-D8F7-8EA7B52DBEB0}"/>
              </a:ext>
            </a:extLst>
          </p:cNvPr>
          <p:cNvGrpSpPr/>
          <p:nvPr/>
        </p:nvGrpSpPr>
        <p:grpSpPr>
          <a:xfrm>
            <a:off x="312000" y="688015"/>
            <a:ext cx="11880000" cy="1194165"/>
            <a:chOff x="-1" y="4080495"/>
            <a:chExt cx="12204822" cy="12367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440685-8AEB-01BB-18A1-9342C7B4D095}"/>
                </a:ext>
              </a:extLst>
            </p:cNvPr>
            <p:cNvGrpSpPr/>
            <p:nvPr/>
          </p:nvGrpSpPr>
          <p:grpSpPr>
            <a:xfrm>
              <a:off x="0" y="4281363"/>
              <a:ext cx="12204821" cy="1035891"/>
              <a:chOff x="-6228276" y="4087560"/>
              <a:chExt cx="20202978" cy="171473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5C214B4-BBA1-264D-47DE-B4E8A4A70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6228276" y="4105975"/>
                <a:ext cx="10593278" cy="168616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847E7AF-28DA-0D86-E50F-782CA86DCE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81" r="-1"/>
              <a:stretch/>
            </p:blipFill>
            <p:spPr>
              <a:xfrm>
                <a:off x="3480751" y="4087560"/>
                <a:ext cx="10493951" cy="1714739"/>
              </a:xfrm>
              <a:prstGeom prst="rect">
                <a:avLst/>
              </a:prstGeom>
            </p:spPr>
          </p:pic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7FBF3E-0C63-3022-A2B1-E5FEB87771FA}"/>
                </a:ext>
              </a:extLst>
            </p:cNvPr>
            <p:cNvSpPr/>
            <p:nvPr/>
          </p:nvSpPr>
          <p:spPr>
            <a:xfrm>
              <a:off x="-1" y="4300871"/>
              <a:ext cx="12204821" cy="10102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B57750-D0FC-48FD-4623-B88EC89DFC0A}"/>
                </a:ext>
              </a:extLst>
            </p:cNvPr>
            <p:cNvSpPr/>
            <p:nvPr/>
          </p:nvSpPr>
          <p:spPr>
            <a:xfrm>
              <a:off x="2914888" y="4080495"/>
              <a:ext cx="5785762" cy="385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Tampilan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data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Masyarakat yang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telah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masuk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system PINDAH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Jateng</a:t>
              </a:r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045180C-6647-31FC-B87C-9F2F3227F1DA}"/>
              </a:ext>
            </a:extLst>
          </p:cNvPr>
          <p:cNvSpPr/>
          <p:nvPr/>
        </p:nvSpPr>
        <p:spPr>
          <a:xfrm>
            <a:off x="11148529" y="1507448"/>
            <a:ext cx="282770" cy="2810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35DF0963-39BA-AAB3-84DC-B4C68D09C1E9}"/>
              </a:ext>
            </a:extLst>
          </p:cNvPr>
          <p:cNvCxnSpPr>
            <a:cxnSpLocks/>
            <a:stCxn id="55" idx="2"/>
            <a:endCxn id="51" idx="3"/>
          </p:cNvCxnSpPr>
          <p:nvPr/>
        </p:nvCxnSpPr>
        <p:spPr>
          <a:xfrm rot="5400000">
            <a:off x="10834584" y="1985977"/>
            <a:ext cx="652776" cy="25788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2E3D3A6-4245-F872-41AC-052E1A14D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6" y="3081993"/>
            <a:ext cx="10879068" cy="2838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8E984A-6BDD-0C2E-8B41-709EBD59EE74}"/>
              </a:ext>
            </a:extLst>
          </p:cNvPr>
          <p:cNvSpPr/>
          <p:nvPr/>
        </p:nvSpPr>
        <p:spPr>
          <a:xfrm>
            <a:off x="1628601" y="4112601"/>
            <a:ext cx="6677199" cy="291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05C429-DB12-325E-F107-2D7068173584}"/>
              </a:ext>
            </a:extLst>
          </p:cNvPr>
          <p:cNvGrpSpPr/>
          <p:nvPr/>
        </p:nvGrpSpPr>
        <p:grpSpPr>
          <a:xfrm>
            <a:off x="1136072" y="2809525"/>
            <a:ext cx="9895957" cy="767478"/>
            <a:chOff x="5865320" y="5251047"/>
            <a:chExt cx="4936030" cy="9858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A9076C-41E1-BFF2-2141-AE8F2AD16DE1}"/>
                </a:ext>
              </a:extLst>
            </p:cNvPr>
            <p:cNvSpPr/>
            <p:nvPr/>
          </p:nvSpPr>
          <p:spPr>
            <a:xfrm>
              <a:off x="5865320" y="5497490"/>
              <a:ext cx="4936030" cy="739376"/>
            </a:xfrm>
            <a:prstGeom prst="rect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Cek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kelengkapan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isian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pada tab </a:t>
              </a:r>
              <a:r>
                <a:rPr lang="it-IT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DATA INOVASI, PROFIL INOVATOR, TEMUAN INOVASI, PROPOSAL, DATA DUKUNG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AC7E93-D3F8-B375-5F05-B5753961BE0A}"/>
                </a:ext>
              </a:extLst>
            </p:cNvPr>
            <p:cNvSpPr/>
            <p:nvPr/>
          </p:nvSpPr>
          <p:spPr>
            <a:xfrm>
              <a:off x="8234574" y="5251047"/>
              <a:ext cx="197522" cy="508658"/>
            </a:xfrm>
            <a:prstGeom prst="ellipse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5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FD1456-4CF4-A748-A45F-9343013E8A47}"/>
              </a:ext>
            </a:extLst>
          </p:cNvPr>
          <p:cNvCxnSpPr/>
          <p:nvPr/>
        </p:nvCxnSpPr>
        <p:spPr>
          <a:xfrm flipV="1">
            <a:off x="2914888" y="3577003"/>
            <a:ext cx="0" cy="535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AF4896-E4ED-3C95-4366-5A74A0BE3874}"/>
              </a:ext>
            </a:extLst>
          </p:cNvPr>
          <p:cNvSpPr/>
          <p:nvPr/>
        </p:nvSpPr>
        <p:spPr>
          <a:xfrm>
            <a:off x="656466" y="4598409"/>
            <a:ext cx="10879068" cy="754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548B54-4B76-CCAD-A39E-6ECC0039D695}"/>
              </a:ext>
            </a:extLst>
          </p:cNvPr>
          <p:cNvGrpSpPr/>
          <p:nvPr/>
        </p:nvGrpSpPr>
        <p:grpSpPr>
          <a:xfrm>
            <a:off x="7160205" y="5401314"/>
            <a:ext cx="4749979" cy="1193133"/>
            <a:chOff x="5865320" y="5243159"/>
            <a:chExt cx="2369254" cy="15325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E895DC-F4CE-2E53-92AB-DDE2D364309B}"/>
                </a:ext>
              </a:extLst>
            </p:cNvPr>
            <p:cNvSpPr/>
            <p:nvPr/>
          </p:nvSpPr>
          <p:spPr>
            <a:xfrm>
              <a:off x="5865320" y="5497488"/>
              <a:ext cx="2369254" cy="1278240"/>
            </a:xfrm>
            <a:prstGeom prst="rect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status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verifikasi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dinilai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layak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maka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Push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.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Namun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dinilai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tidak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layak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maka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Tolak/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Tidak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Lolos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Verifikasi</a:t>
              </a:r>
              <a:endParaRPr lang="en-US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15B0058-49D1-367A-8718-B18A4404B44A}"/>
                </a:ext>
              </a:extLst>
            </p:cNvPr>
            <p:cNvSpPr/>
            <p:nvPr/>
          </p:nvSpPr>
          <p:spPr>
            <a:xfrm>
              <a:off x="6951186" y="5243159"/>
              <a:ext cx="197522" cy="508659"/>
            </a:xfrm>
            <a:prstGeom prst="ellipse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6</a:t>
              </a:r>
            </a:p>
          </p:txBody>
        </p:sp>
      </p:grp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E1610B6-CB8D-4BCB-CE84-053F3F810575}"/>
              </a:ext>
            </a:extLst>
          </p:cNvPr>
          <p:cNvCxnSpPr>
            <a:stCxn id="14" idx="2"/>
            <a:endCxn id="17" idx="1"/>
          </p:cNvCxnSpPr>
          <p:nvPr/>
        </p:nvCxnSpPr>
        <p:spPr>
          <a:xfrm rot="16200000" flipH="1">
            <a:off x="6256278" y="5192953"/>
            <a:ext cx="743649" cy="106420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D07255D-2ABB-47F8-190D-8DA213771E1C}"/>
              </a:ext>
            </a:extLst>
          </p:cNvPr>
          <p:cNvSpPr/>
          <p:nvPr/>
        </p:nvSpPr>
        <p:spPr>
          <a:xfrm>
            <a:off x="774701" y="5433840"/>
            <a:ext cx="749300" cy="3502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E86AA7-FE9F-34E8-2081-9B7BF1604179}"/>
              </a:ext>
            </a:extLst>
          </p:cNvPr>
          <p:cNvGrpSpPr/>
          <p:nvPr/>
        </p:nvGrpSpPr>
        <p:grpSpPr>
          <a:xfrm>
            <a:off x="2234466" y="5725055"/>
            <a:ext cx="1360843" cy="787584"/>
            <a:chOff x="5865320" y="5243159"/>
            <a:chExt cx="678778" cy="101164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6F70D0-79B6-D69D-99B0-4F6B1196714E}"/>
                </a:ext>
              </a:extLst>
            </p:cNvPr>
            <p:cNvSpPr/>
            <p:nvPr/>
          </p:nvSpPr>
          <p:spPr>
            <a:xfrm>
              <a:off x="5865320" y="5497489"/>
              <a:ext cx="678778" cy="757314"/>
            </a:xfrm>
            <a:prstGeom prst="rect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Simpan</a:t>
              </a:r>
              <a:endParaRPr lang="en-US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6BB05F-488A-6966-5497-3202293581AC}"/>
                </a:ext>
              </a:extLst>
            </p:cNvPr>
            <p:cNvSpPr/>
            <p:nvPr/>
          </p:nvSpPr>
          <p:spPr>
            <a:xfrm>
              <a:off x="6103610" y="5243159"/>
              <a:ext cx="197522" cy="508659"/>
            </a:xfrm>
            <a:prstGeom prst="ellipse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7</a:t>
              </a:r>
            </a:p>
          </p:txBody>
        </p:sp>
      </p:grp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512C9B8-B488-ECCA-FBC9-1CB4060C78B9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1475022" y="5458404"/>
            <a:ext cx="433772" cy="108511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90233F9-64BD-5A6E-A788-14EB37C5AA63}"/>
              </a:ext>
            </a:extLst>
          </p:cNvPr>
          <p:cNvSpPr/>
          <p:nvPr/>
        </p:nvSpPr>
        <p:spPr>
          <a:xfrm>
            <a:off x="0" y="62972"/>
            <a:ext cx="5468849" cy="523219"/>
          </a:xfrm>
          <a:prstGeom prst="rect">
            <a:avLst/>
          </a:prstGeom>
          <a:solidFill>
            <a:srgbClr val="F4C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en-US" sz="2000" b="1" dirty="0">
                <a:ea typeface="Lato" panose="020F0502020204030203" pitchFamily="34" charset="0"/>
                <a:cs typeface="Lato" panose="020F0502020204030203" pitchFamily="34" charset="0"/>
              </a:rPr>
              <a:t>VERIFIKASI INOVASI PENJARINGAN/KRENOVA</a:t>
            </a:r>
          </a:p>
        </p:txBody>
      </p:sp>
    </p:spTree>
    <p:extLst>
      <p:ext uri="{BB962C8B-B14F-4D97-AF65-F5344CB8AC3E}">
        <p14:creationId xmlns:p14="http://schemas.microsoft.com/office/powerpoint/2010/main" val="330878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6F6674D-B1C1-F68C-3752-863ADE00999E}"/>
              </a:ext>
            </a:extLst>
          </p:cNvPr>
          <p:cNvGrpSpPr/>
          <p:nvPr/>
        </p:nvGrpSpPr>
        <p:grpSpPr>
          <a:xfrm>
            <a:off x="-23279" y="604316"/>
            <a:ext cx="12253379" cy="2028764"/>
            <a:chOff x="-6369928" y="2387498"/>
            <a:chExt cx="20483299" cy="339137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C26CF4A-AF7D-F3E9-559D-D8D197551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369928" y="2401787"/>
              <a:ext cx="10650436" cy="33627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A0F4CE-E775-D0AF-DD00-682E988ED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08"/>
            <a:stretch/>
          </p:blipFill>
          <p:spPr>
            <a:xfrm>
              <a:off x="3594100" y="2387498"/>
              <a:ext cx="10519271" cy="339137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D2955FA-451B-4F07-9A08-5C210E671535}"/>
              </a:ext>
            </a:extLst>
          </p:cNvPr>
          <p:cNvSpPr/>
          <p:nvPr/>
        </p:nvSpPr>
        <p:spPr>
          <a:xfrm>
            <a:off x="0" y="568878"/>
            <a:ext cx="12192000" cy="2028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8C00C-0473-B374-4ABD-A2C22842A1B2}"/>
              </a:ext>
            </a:extLst>
          </p:cNvPr>
          <p:cNvSpPr/>
          <p:nvPr/>
        </p:nvSpPr>
        <p:spPr>
          <a:xfrm>
            <a:off x="7412181" y="353312"/>
            <a:ext cx="4474053" cy="38503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Tampilan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data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Masyarakat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diverifikasi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1083F283-53E0-D39D-DDB5-C474CEF03ADF}"/>
              </a:ext>
            </a:extLst>
          </p:cNvPr>
          <p:cNvGraphicFramePr>
            <a:graphicFrameLocks noGrp="1"/>
          </p:cNvGraphicFramePr>
          <p:nvPr/>
        </p:nvGraphicFramePr>
        <p:xfrm>
          <a:off x="788177" y="3917806"/>
          <a:ext cx="5559775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118">
                  <a:extLst>
                    <a:ext uri="{9D8B030D-6E8A-4147-A177-3AD203B41FA5}">
                      <a16:colId xmlns:a16="http://schemas.microsoft.com/office/drawing/2014/main" val="3858679230"/>
                    </a:ext>
                  </a:extLst>
                </a:gridCol>
                <a:gridCol w="3715657">
                  <a:extLst>
                    <a:ext uri="{9D8B030D-6E8A-4147-A177-3AD203B41FA5}">
                      <a16:colId xmlns:a16="http://schemas.microsoft.com/office/drawing/2014/main" val="117102448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Icon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7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Verifikasi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&amp; Edit Data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memverifikasi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mengedit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inovasi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85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Hapus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23989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mengapus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inovasi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5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5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Kirim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Krenova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mengirim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Krenova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5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Kirim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Revisi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Krenova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Ke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Inovator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mengirim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masuk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krenova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di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revisi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oleh inventor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2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Lihat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Revisi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Krenova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melihat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data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Krenova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direvisi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oleh inventor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34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Info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riwayat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status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inovasi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557131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DF6A5046-BD00-6323-C585-8FECA663B744}"/>
              </a:ext>
            </a:extLst>
          </p:cNvPr>
          <p:cNvGrpSpPr/>
          <p:nvPr/>
        </p:nvGrpSpPr>
        <p:grpSpPr>
          <a:xfrm>
            <a:off x="340625" y="4240066"/>
            <a:ext cx="399397" cy="2527723"/>
            <a:chOff x="3555609" y="3895725"/>
            <a:chExt cx="399397" cy="25277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3B5BB5-07E8-54E8-13D6-EF084BD0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85" t="9117" r="5985" b="9472"/>
            <a:stretch/>
          </p:blipFill>
          <p:spPr>
            <a:xfrm>
              <a:off x="3576949" y="4276725"/>
              <a:ext cx="356717" cy="36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EF7F32-7A47-7657-473E-675AAE73E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59" t="7512" r="9355" b="9719"/>
            <a:stretch/>
          </p:blipFill>
          <p:spPr>
            <a:xfrm>
              <a:off x="3604819" y="6063448"/>
              <a:ext cx="300977" cy="36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F7C7F7-7B60-F18E-6754-ECD61FC0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48" t="4067" r="6146" b="9134"/>
            <a:stretch/>
          </p:blipFill>
          <p:spPr>
            <a:xfrm>
              <a:off x="3561568" y="5138043"/>
              <a:ext cx="387479" cy="360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8959E6-ABEF-7DE3-C5A6-6164D2D1E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585" t="4139" r="8654" b="9030"/>
            <a:stretch/>
          </p:blipFill>
          <p:spPr>
            <a:xfrm>
              <a:off x="3565493" y="4657725"/>
              <a:ext cx="379628" cy="360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18E375-E00A-B2F8-DAF0-0E3246F82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717" b="-1"/>
            <a:stretch/>
          </p:blipFill>
          <p:spPr>
            <a:xfrm>
              <a:off x="3555609" y="5583168"/>
              <a:ext cx="399397" cy="36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074FE6-322D-58C2-B12D-F4419BDE4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75" t="9944" r="8011" b="8645"/>
            <a:stretch/>
          </p:blipFill>
          <p:spPr>
            <a:xfrm>
              <a:off x="3561700" y="3895725"/>
              <a:ext cx="387214" cy="360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30843D-E6B7-7019-364F-25306D8E99B1}"/>
              </a:ext>
            </a:extLst>
          </p:cNvPr>
          <p:cNvGrpSpPr/>
          <p:nvPr/>
        </p:nvGrpSpPr>
        <p:grpSpPr>
          <a:xfrm>
            <a:off x="6664037" y="2479326"/>
            <a:ext cx="5375563" cy="1291004"/>
            <a:chOff x="5678545" y="5243159"/>
            <a:chExt cx="2681291" cy="165828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760E54-F8B2-1CA8-E492-57D0ECB3F75C}"/>
                </a:ext>
              </a:extLst>
            </p:cNvPr>
            <p:cNvSpPr/>
            <p:nvPr/>
          </p:nvSpPr>
          <p:spPr>
            <a:xfrm>
              <a:off x="5678545" y="5497488"/>
              <a:ext cx="2681291" cy="1403955"/>
            </a:xfrm>
            <a:prstGeom prst="rect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Apabila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telah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diverifikasi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dinyatakan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lolos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penjaringan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dan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dinilai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layak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masuk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Krenova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maka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admin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Kab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/Kota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dapat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memasukkannya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Krenova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dengan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mengklik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icon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Kirim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Krenova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6CC1107-9E3D-E4A3-CE04-3ABCB10DC57B}"/>
                </a:ext>
              </a:extLst>
            </p:cNvPr>
            <p:cNvSpPr/>
            <p:nvPr/>
          </p:nvSpPr>
          <p:spPr>
            <a:xfrm>
              <a:off x="6920429" y="5243159"/>
              <a:ext cx="197522" cy="508659"/>
            </a:xfrm>
            <a:prstGeom prst="ellipse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8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5DAFD33-2133-B50B-2A9F-07D1DB74E471}"/>
              </a:ext>
            </a:extLst>
          </p:cNvPr>
          <p:cNvSpPr/>
          <p:nvPr/>
        </p:nvSpPr>
        <p:spPr>
          <a:xfrm>
            <a:off x="152400" y="2587925"/>
            <a:ext cx="6195552" cy="1291005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Apabila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diverifikasi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dinyatakan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lolos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tahap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penjaringan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maka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akan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muncul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icon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baru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pada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kolom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option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digunakan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memproses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diverifikasi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dinyatakan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lolos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verifikasi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maka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otomatis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tampil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pada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beranda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data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inovasi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pada admin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kabupaten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kota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(BAPPEDA).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08C826F-9358-D0E7-3CBD-2997B0CFE7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4248" y="4145722"/>
            <a:ext cx="4258269" cy="99073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CF5EC4F-409B-57E8-7A77-DB75273832CE}"/>
              </a:ext>
            </a:extLst>
          </p:cNvPr>
          <p:cNvSpPr/>
          <p:nvPr/>
        </p:nvSpPr>
        <p:spPr>
          <a:xfrm>
            <a:off x="11595734" y="1244526"/>
            <a:ext cx="290501" cy="291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4354BB4-1043-DFD7-3B76-CA5722804893}"/>
              </a:ext>
            </a:extLst>
          </p:cNvPr>
          <p:cNvCxnSpPr>
            <a:cxnSpLocks/>
            <a:stCxn id="35" idx="0"/>
            <a:endCxn id="31" idx="0"/>
          </p:cNvCxnSpPr>
          <p:nvPr/>
        </p:nvCxnSpPr>
        <p:spPr>
          <a:xfrm rot="16200000" flipH="1" flipV="1">
            <a:off x="9929001" y="667342"/>
            <a:ext cx="1234800" cy="2389168"/>
          </a:xfrm>
          <a:prstGeom prst="bentConnector3">
            <a:avLst>
              <a:gd name="adj1" fmla="val -185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6A2FBA-C6A6-CEE3-4B7C-83B50AFA22C9}"/>
              </a:ext>
            </a:extLst>
          </p:cNvPr>
          <p:cNvGrpSpPr/>
          <p:nvPr/>
        </p:nvGrpSpPr>
        <p:grpSpPr>
          <a:xfrm>
            <a:off x="6664037" y="5436726"/>
            <a:ext cx="5458690" cy="1291004"/>
            <a:chOff x="5678545" y="5243159"/>
            <a:chExt cx="2681291" cy="165828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1AA5E2-DD76-6A0D-3A6E-304DEA1A1BDF}"/>
                </a:ext>
              </a:extLst>
            </p:cNvPr>
            <p:cNvSpPr/>
            <p:nvPr/>
          </p:nvSpPr>
          <p:spPr>
            <a:xfrm>
              <a:off x="5678545" y="5497488"/>
              <a:ext cx="2681291" cy="1403955"/>
            </a:xfrm>
            <a:prstGeom prst="rect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Pada menu </a:t>
              </a:r>
              <a:r>
                <a:rPr lang="en-US" sz="1400" i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pop up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konfirmasi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inovasi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yang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dikirimkan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Krenova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.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Ok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untuk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meneruskan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ke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Kreonva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.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Setelah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muncul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pop up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notifikasi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berhasil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klik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Ok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51D83D-71EF-0FC0-4493-79AE54085E7C}"/>
                </a:ext>
              </a:extLst>
            </p:cNvPr>
            <p:cNvSpPr/>
            <p:nvPr/>
          </p:nvSpPr>
          <p:spPr>
            <a:xfrm>
              <a:off x="6920429" y="5243159"/>
              <a:ext cx="197522" cy="508659"/>
            </a:xfrm>
            <a:prstGeom prst="ellipse">
              <a:avLst/>
            </a:prstGeom>
            <a:solidFill>
              <a:srgbClr val="F4C336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9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A6627A7-FB66-91B9-3160-4A7909A94697}"/>
              </a:ext>
            </a:extLst>
          </p:cNvPr>
          <p:cNvCxnSpPr>
            <a:stCxn id="34" idx="2"/>
            <a:endCxn id="43" idx="0"/>
          </p:cNvCxnSpPr>
          <p:nvPr/>
        </p:nvCxnSpPr>
        <p:spPr>
          <a:xfrm flipH="1">
            <a:off x="9393381" y="5136460"/>
            <a:ext cx="2" cy="3002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CDB1A81-2063-A2AD-5487-DE25DC6C0B7B}"/>
              </a:ext>
            </a:extLst>
          </p:cNvPr>
          <p:cNvSpPr/>
          <p:nvPr/>
        </p:nvSpPr>
        <p:spPr>
          <a:xfrm>
            <a:off x="0" y="62972"/>
            <a:ext cx="5468849" cy="523219"/>
          </a:xfrm>
          <a:prstGeom prst="rect">
            <a:avLst/>
          </a:prstGeom>
          <a:solidFill>
            <a:srgbClr val="F4C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en-US" sz="2000" b="1" dirty="0">
                <a:ea typeface="Lato" panose="020F0502020204030203" pitchFamily="34" charset="0"/>
                <a:cs typeface="Lato" panose="020F0502020204030203" pitchFamily="34" charset="0"/>
              </a:rPr>
              <a:t>VERIFIKASI INOVASI PENJARINGAN/KRENOVA</a:t>
            </a:r>
          </a:p>
        </p:txBody>
      </p:sp>
    </p:spTree>
    <p:extLst>
      <p:ext uri="{BB962C8B-B14F-4D97-AF65-F5344CB8AC3E}">
        <p14:creationId xmlns:p14="http://schemas.microsoft.com/office/powerpoint/2010/main" val="110484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5511</TotalTime>
  <Words>1555</Words>
  <Application>Microsoft Office PowerPoint</Application>
  <PresentationFormat>Widescreen</PresentationFormat>
  <Paragraphs>220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Cambria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Al-Anshor</dc:creator>
  <cp:lastModifiedBy>ws</cp:lastModifiedBy>
  <cp:revision>136</cp:revision>
  <dcterms:created xsi:type="dcterms:W3CDTF">2015-12-15T06:12:35Z</dcterms:created>
  <dcterms:modified xsi:type="dcterms:W3CDTF">2024-01-05T01:23:33Z</dcterms:modified>
</cp:coreProperties>
</file>